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5"/>
  </p:notesMasterIdLst>
  <p:sldIdLst>
    <p:sldId id="257" r:id="rId5"/>
    <p:sldId id="259" r:id="rId6"/>
    <p:sldId id="261" r:id="rId7"/>
    <p:sldId id="262" r:id="rId8"/>
    <p:sldId id="264" r:id="rId9"/>
    <p:sldId id="266" r:id="rId10"/>
    <p:sldId id="267" r:id="rId11"/>
    <p:sldId id="271" r:id="rId12"/>
    <p:sldId id="272" r:id="rId13"/>
    <p:sldId id="273" r:id="rId14"/>
    <p:sldId id="274" r:id="rId15"/>
    <p:sldId id="279" r:id="rId16"/>
    <p:sldId id="280" r:id="rId17"/>
    <p:sldId id="278" r:id="rId18"/>
    <p:sldId id="277" r:id="rId19"/>
    <p:sldId id="282" r:id="rId20"/>
    <p:sldId id="283" r:id="rId21"/>
    <p:sldId id="284" r:id="rId22"/>
    <p:sldId id="287" r:id="rId23"/>
    <p:sldId id="285" r:id="rId24"/>
    <p:sldId id="297" r:id="rId25"/>
    <p:sldId id="288" r:id="rId26"/>
    <p:sldId id="289" r:id="rId27"/>
    <p:sldId id="290" r:id="rId28"/>
    <p:sldId id="293" r:id="rId29"/>
    <p:sldId id="296" r:id="rId30"/>
    <p:sldId id="294" r:id="rId31"/>
    <p:sldId id="295"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FDFCF-E6E9-4D1F-A895-19673138A625}"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4333-6E4C-4AD2-A9F8-A6F0C9A2A9D3}" type="slidenum">
              <a:rPr lang="en-US" smtClean="0"/>
              <a:t>‹#›</a:t>
            </a:fld>
            <a:endParaRPr lang="en-US"/>
          </a:p>
        </p:txBody>
      </p:sp>
    </p:spTree>
    <p:extLst>
      <p:ext uri="{BB962C8B-B14F-4D97-AF65-F5344CB8AC3E}">
        <p14:creationId xmlns:p14="http://schemas.microsoft.com/office/powerpoint/2010/main" val="198282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DB32E-002E-417C-8B3D-8B49E7E4CBAD}" type="slidenum">
              <a:rPr lang="en-US" smtClean="0"/>
              <a:t>24</a:t>
            </a:fld>
            <a:endParaRPr lang="en-US"/>
          </a:p>
        </p:txBody>
      </p:sp>
    </p:spTree>
    <p:extLst>
      <p:ext uri="{BB962C8B-B14F-4D97-AF65-F5344CB8AC3E}">
        <p14:creationId xmlns:p14="http://schemas.microsoft.com/office/powerpoint/2010/main" val="4093710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8/9/2022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8/9/2022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8/9/2022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8/9/2022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8/9/2022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8/9/2022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Random effects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Felipe Buchbinder</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See the source image">
            <a:extLst>
              <a:ext uri="{FF2B5EF4-FFF2-40B4-BE49-F238E27FC236}">
                <a16:creationId xmlns:a16="http://schemas.microsoft.com/office/drawing/2014/main" id="{91D540A9-E020-471A-A56C-3680ACA16F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47" b="1649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7E4D4-2B9F-4D6B-BF0D-05B7BB016F16}"/>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r>
              <a:rPr lang="en-US" sz="4000" dirty="0">
                <a:solidFill>
                  <a:schemeClr val="bg1"/>
                </a:solidFill>
              </a:rPr>
              <a:t>Let’s do it!</a:t>
            </a:r>
          </a:p>
        </p:txBody>
      </p:sp>
    </p:spTree>
    <p:extLst>
      <p:ext uri="{BB962C8B-B14F-4D97-AF65-F5344CB8AC3E}">
        <p14:creationId xmlns:p14="http://schemas.microsoft.com/office/powerpoint/2010/main" val="53994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OLS refresher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1" i="0" smtClean="0">
                          <a:latin typeface="Cambria Math" panose="02040503050406030204" pitchFamily="18" charset="0"/>
                        </a:rPr>
                        <m:t>𝛃</m:t>
                      </m:r>
                      <m:r>
                        <a:rPr lang="en-US" sz="2800" b="0" i="1" smtClean="0">
                          <a:latin typeface="Cambria Math" panose="02040503050406030204" pitchFamily="18" charset="0"/>
                        </a:rPr>
                        <m:t>+</m:t>
                      </m:r>
                      <m:r>
                        <a:rPr lang="en-US" sz="2800" b="1" i="1" smtClean="0">
                          <a:latin typeface="Cambria Math" panose="02040503050406030204" pitchFamily="18" charset="0"/>
                        </a:rPr>
                        <m:t>𝝐</m:t>
                      </m:r>
                    </m:oMath>
                    <m:oMath xmlns:m="http://schemas.openxmlformats.org/officeDocument/2006/math">
                      <m:r>
                        <a:rPr lang="en-US" sz="2800" b="1" i="1" smtClean="0">
                          <a:latin typeface="Cambria Math" panose="02040503050406030204" pitchFamily="18" charset="0"/>
                        </a:rPr>
                        <m:t>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N</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𝟎</m:t>
                          </m:r>
                          <m:r>
                            <a:rPr lang="en-US" sz="2800" b="0" i="1" smtClean="0">
                              <a:latin typeface="Cambria Math" panose="02040503050406030204" pitchFamily="18" charset="0"/>
                            </a:rPr>
                            <m:t>;</m:t>
                          </m:r>
                          <m:r>
                            <a:rPr lang="en-US" sz="2800" b="1" i="0" smtClean="0">
                              <a:latin typeface="Cambria Math" panose="02040503050406030204" pitchFamily="18" charset="0"/>
                            </a:rPr>
                            <m:t>𝛀</m:t>
                          </m:r>
                        </m:e>
                      </m:d>
                    </m:oMath>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1" i="0" smtClean="0">
                          <a:latin typeface="Cambria Math" panose="02040503050406030204" pitchFamily="18" charset="0"/>
                        </a:rPr>
                        <m:t>𝐈</m:t>
                      </m:r>
                      <m:r>
                        <a:rPr lang="en-US" sz="2800" b="1" i="0" smtClean="0">
                          <a:latin typeface="Cambria Math" panose="02040503050406030204" pitchFamily="18" charset="0"/>
                        </a:rPr>
                        <m:t>=</m:t>
                      </m:r>
                      <m:d>
                        <m:dPr>
                          <m:begChr m:val="["/>
                          <m:endChr m:val="]"/>
                          <m:ctrlPr>
                            <a:rPr lang="en-US" sz="2800" b="1"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mr>
                          </m:m>
                        </m:e>
                      </m:d>
                    </m:oMath>
                  </m:oMathPara>
                </a14:m>
                <a:endParaRPr lang="en-US" sz="2800" b="1" dirty="0"/>
              </a:p>
              <a:p>
                <a:pPr marL="0" indent="0">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𝛃</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r>
                            <a:rPr lang="en-US" sz="2800" b="1" i="0" smtClean="0">
                              <a:latin typeface="Cambria Math" panose="02040503050406030204" pitchFamily="18" charset="0"/>
                            </a:rPr>
                            <m:t>𝛜</m:t>
                          </m:r>
                        </m:e>
                      </m:func>
                    </m:oMath>
                  </m:oMathPara>
                </a14:m>
                <a:endParaRPr lang="en-US" sz="2800" dirty="0"/>
              </a:p>
            </p:txBody>
          </p:sp>
        </mc:Choice>
        <mc:Fallback xmlns="">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999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OLS refresher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1" i="0" smtClean="0">
                          <a:latin typeface="Cambria Math" panose="02040503050406030204" pitchFamily="18" charset="0"/>
                        </a:rPr>
                        <m:t>𝛃</m:t>
                      </m:r>
                      <m:r>
                        <a:rPr lang="en-US" sz="2800" b="0" i="1" smtClean="0">
                          <a:latin typeface="Cambria Math" panose="02040503050406030204" pitchFamily="18" charset="0"/>
                        </a:rPr>
                        <m:t>+</m:t>
                      </m:r>
                      <m:r>
                        <a:rPr lang="en-US" sz="2800" b="1" i="1" smtClean="0">
                          <a:latin typeface="Cambria Math" panose="02040503050406030204" pitchFamily="18" charset="0"/>
                        </a:rPr>
                        <m:t>𝝐</m:t>
                      </m:r>
                    </m:oMath>
                    <m:oMath xmlns:m="http://schemas.openxmlformats.org/officeDocument/2006/math">
                      <m:r>
                        <a:rPr lang="en-US" sz="2800" b="1" i="1" smtClean="0">
                          <a:latin typeface="Cambria Math" panose="02040503050406030204" pitchFamily="18" charset="0"/>
                        </a:rPr>
                        <m:t>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N</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𝟎</m:t>
                          </m:r>
                          <m:r>
                            <a:rPr lang="en-US" sz="2800" b="0" i="1" smtClean="0">
                              <a:latin typeface="Cambria Math" panose="02040503050406030204" pitchFamily="18" charset="0"/>
                            </a:rPr>
                            <m:t>;</m:t>
                          </m:r>
                          <m:r>
                            <a:rPr lang="en-US" sz="2800" b="1" i="0" smtClean="0">
                              <a:latin typeface="Cambria Math" panose="02040503050406030204" pitchFamily="18" charset="0"/>
                            </a:rPr>
                            <m:t>𝛀</m:t>
                          </m:r>
                        </m:e>
                      </m:d>
                    </m:oMath>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1" i="0" smtClean="0">
                          <a:latin typeface="Cambria Math" panose="02040503050406030204" pitchFamily="18" charset="0"/>
                        </a:rPr>
                        <m:t>𝐈</m:t>
                      </m:r>
                      <m:r>
                        <a:rPr lang="en-US" sz="2800" b="1" i="0" smtClean="0">
                          <a:latin typeface="Cambria Math" panose="02040503050406030204" pitchFamily="18" charset="0"/>
                        </a:rPr>
                        <m:t>=</m:t>
                      </m:r>
                      <m:d>
                        <m:dPr>
                          <m:begChr m:val="["/>
                          <m:endChr m:val="]"/>
                          <m:ctrlPr>
                            <a:rPr lang="en-US" sz="2800" b="1"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mr>
                          </m:m>
                        </m:e>
                      </m:d>
                    </m:oMath>
                  </m:oMathPara>
                </a14:m>
                <a:endParaRPr lang="en-US" sz="2800" b="1" dirty="0"/>
              </a:p>
              <a:p>
                <a:pPr marL="0" indent="0">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𝛃</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b="1" i="1" smtClean="0">
                                  <a:solidFill>
                                    <a:srgbClr val="0070C0"/>
                                  </a:solidFill>
                                  <a:latin typeface="Cambria Math" panose="02040503050406030204" pitchFamily="18" charset="0"/>
                                </a:rPr>
                              </m:ctrlPr>
                            </m:sSupPr>
                            <m:e>
                              <m:r>
                                <a:rPr lang="en-US" sz="2800" b="1" i="0" smtClean="0">
                                  <a:solidFill>
                                    <a:srgbClr val="0070C0"/>
                                  </a:solidFill>
                                  <a:latin typeface="Cambria Math" panose="02040503050406030204" pitchFamily="18" charset="0"/>
                                </a:rPr>
                                <m:t>𝛀</m:t>
                              </m:r>
                            </m:e>
                            <m:sup>
                              <m:r>
                                <a:rPr lang="en-US" sz="2800" b="1" i="0" smtClean="0">
                                  <a:solidFill>
                                    <a:srgbClr val="0070C0"/>
                                  </a:solidFill>
                                  <a:latin typeface="Cambria Math" panose="02040503050406030204" pitchFamily="18" charset="0"/>
                                </a:rPr>
                                <m:t>−</m:t>
                              </m:r>
                              <m:r>
                                <a:rPr lang="en-US" sz="2800" b="1" i="0" smtClean="0">
                                  <a:solidFill>
                                    <a:srgbClr val="0070C0"/>
                                  </a:solidFill>
                                  <a:latin typeface="Cambria Math" panose="02040503050406030204" pitchFamily="18" charset="0"/>
                                </a:rPr>
                                <m:t>𝟏</m:t>
                              </m:r>
                            </m:sup>
                          </m:sSup>
                          <m:r>
                            <a:rPr lang="en-US" sz="2800" b="1" i="0" smtClean="0">
                              <a:latin typeface="Cambria Math" panose="02040503050406030204" pitchFamily="18" charset="0"/>
                            </a:rPr>
                            <m:t>𝛜</m:t>
                          </m:r>
                        </m:e>
                      </m:func>
                    </m:oMath>
                  </m:oMathPara>
                </a14:m>
                <a:endParaRPr lang="en-US" sz="2800" dirty="0"/>
              </a:p>
            </p:txBody>
          </p:sp>
        </mc:Choice>
        <mc:Fallback xmlns="">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Arrow: Curved Down 3">
            <a:extLst>
              <a:ext uri="{FF2B5EF4-FFF2-40B4-BE49-F238E27FC236}">
                <a16:creationId xmlns:a16="http://schemas.microsoft.com/office/drawing/2014/main" id="{0A31E5C4-80A0-471B-8D3C-3BDB9C38F675}"/>
              </a:ext>
            </a:extLst>
          </p:cNvPr>
          <p:cNvSpPr/>
          <p:nvPr/>
        </p:nvSpPr>
        <p:spPr>
          <a:xfrm rot="19142706" flipH="1">
            <a:off x="6400800" y="3881763"/>
            <a:ext cx="2581154" cy="552691"/>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6F330A-1C55-40AB-B6FE-86AC5ECC4B75}"/>
                  </a:ext>
                </a:extLst>
              </p:cNvPr>
              <p:cNvSpPr txBox="1"/>
              <p:nvPr/>
            </p:nvSpPr>
            <p:spPr>
              <a:xfrm flipH="1">
                <a:off x="8847190" y="3429000"/>
                <a:ext cx="2871101" cy="923330"/>
              </a:xfrm>
              <a:prstGeom prst="rect">
                <a:avLst/>
              </a:prstGeom>
              <a:noFill/>
            </p:spPr>
            <p:txBody>
              <a:bodyPr wrap="square" rtlCol="0">
                <a:spAutoFit/>
              </a:bodyPr>
              <a:lstStyle/>
              <a:p>
                <a:r>
                  <a:rPr lang="en-US" dirty="0">
                    <a:solidFill>
                      <a:srgbClr val="0070C0"/>
                    </a:solidFill>
                  </a:rPr>
                  <a:t>Claim:</a:t>
                </a:r>
              </a:p>
              <a:p>
                <a:r>
                  <a:rPr lang="en-US" dirty="0">
                    <a:solidFill>
                      <a:srgbClr val="0070C0"/>
                    </a:solidFill>
                  </a:rPr>
                  <a:t>Putting </a:t>
                </a:r>
                <a14:m>
                  <m:oMath xmlns:m="http://schemas.openxmlformats.org/officeDocument/2006/math">
                    <m:sSup>
                      <m:sSupPr>
                        <m:ctrlPr>
                          <a:rPr lang="en-US" b="0" i="1" smtClean="0">
                            <a:solidFill>
                              <a:srgbClr val="0070C0"/>
                            </a:solidFill>
                            <a:latin typeface="Cambria Math" panose="02040503050406030204" pitchFamily="18" charset="0"/>
                          </a:rPr>
                        </m:ctrlPr>
                      </m:sSupPr>
                      <m:e>
                        <m:r>
                          <m:rPr>
                            <m:sty m:val="p"/>
                          </m:rPr>
                          <a:rPr lang="en-US" b="0" i="0" smtClean="0">
                            <a:solidFill>
                              <a:srgbClr val="0070C0"/>
                            </a:solidFill>
                            <a:latin typeface="Cambria Math" panose="02040503050406030204" pitchFamily="18" charset="0"/>
                          </a:rPr>
                          <m:t>Ω</m:t>
                        </m:r>
                      </m:e>
                      <m:sup>
                        <m:r>
                          <a:rPr lang="en-US" b="0" i="1" smtClean="0">
                            <a:solidFill>
                              <a:srgbClr val="0070C0"/>
                            </a:solidFill>
                            <a:latin typeface="Cambria Math" panose="02040503050406030204" pitchFamily="18" charset="0"/>
                          </a:rPr>
                          <m:t>−1</m:t>
                        </m:r>
                      </m:sup>
                    </m:sSup>
                  </m:oMath>
                </a14:m>
                <a:r>
                  <a:rPr lang="en-US" dirty="0">
                    <a:solidFill>
                      <a:srgbClr val="0070C0"/>
                    </a:solidFill>
                  </a:rPr>
                  <a:t> here doesn’t</a:t>
                </a:r>
              </a:p>
              <a:p>
                <a:r>
                  <a:rPr lang="en-US" dirty="0">
                    <a:solidFill>
                      <a:srgbClr val="0070C0"/>
                    </a:solidFill>
                  </a:rPr>
                  <a:t>change </a:t>
                </a:r>
                <a14:m>
                  <m:oMath xmlns:m="http://schemas.openxmlformats.org/officeDocument/2006/math">
                    <m:r>
                      <a:rPr lang="en-US" b="1" i="0" smtClean="0">
                        <a:solidFill>
                          <a:srgbClr val="0070C0"/>
                        </a:solidFill>
                        <a:latin typeface="Cambria Math" panose="02040503050406030204" pitchFamily="18" charset="0"/>
                      </a:rPr>
                      <m:t>𝛃</m:t>
                    </m:r>
                  </m:oMath>
                </a14:m>
                <a:endParaRPr lang="en-US" b="1" dirty="0">
                  <a:solidFill>
                    <a:srgbClr val="0070C0"/>
                  </a:solidFill>
                </a:endParaRPr>
              </a:p>
            </p:txBody>
          </p:sp>
        </mc:Choice>
        <mc:Fallback xmlns="">
          <p:sp>
            <p:nvSpPr>
              <p:cNvPr id="5" name="TextBox 4">
                <a:extLst>
                  <a:ext uri="{FF2B5EF4-FFF2-40B4-BE49-F238E27FC236}">
                    <a16:creationId xmlns:a16="http://schemas.microsoft.com/office/drawing/2014/main" id="{C36F330A-1C55-40AB-B6FE-86AC5ECC4B75}"/>
                  </a:ext>
                </a:extLst>
              </p:cNvPr>
              <p:cNvSpPr txBox="1">
                <a:spLocks noRot="1" noChangeAspect="1" noMove="1" noResize="1" noEditPoints="1" noAdjustHandles="1" noChangeArrowheads="1" noChangeShapeType="1" noTextEdit="1"/>
              </p:cNvSpPr>
              <p:nvPr/>
            </p:nvSpPr>
            <p:spPr>
              <a:xfrm flipH="1">
                <a:off x="8847190" y="3429000"/>
                <a:ext cx="2871101" cy="923330"/>
              </a:xfrm>
              <a:prstGeom prst="rect">
                <a:avLst/>
              </a:prstGeom>
              <a:blipFill>
                <a:blip r:embed="rId3"/>
                <a:stretch>
                  <a:fillRect l="-1699" t="-3974" b="-9272"/>
                </a:stretch>
              </a:blipFill>
            </p:spPr>
            <p:txBody>
              <a:bodyPr/>
              <a:lstStyle/>
              <a:p>
                <a:r>
                  <a:rPr lang="en-US">
                    <a:noFill/>
                  </a:rPr>
                  <a:t> </a:t>
                </a:r>
              </a:p>
            </p:txBody>
          </p:sp>
        </mc:Fallback>
      </mc:AlternateContent>
    </p:spTree>
    <p:extLst>
      <p:ext uri="{BB962C8B-B14F-4D97-AF65-F5344CB8AC3E}">
        <p14:creationId xmlns:p14="http://schemas.microsoft.com/office/powerpoint/2010/main" val="105299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4661-435D-4417-936D-0C92EFCF5770}"/>
              </a:ext>
            </a:extLst>
          </p:cNvPr>
          <p:cNvSpPr>
            <a:spLocks noGrp="1"/>
          </p:cNvSpPr>
          <p:nvPr>
            <p:ph type="title"/>
          </p:nvPr>
        </p:nvSpPr>
        <p:spPr/>
        <p:txBody>
          <a:bodyPr/>
          <a:lstStyle/>
          <a:p>
            <a:r>
              <a:rPr lang="en-US" dirty="0"/>
              <a:t>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C6458-9917-4FD9-B612-BF6D21E1B75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𝛀</m:t>
                                  </m:r>
                                </m:e>
                                <m:sup>
                                  <m:r>
                                    <a:rPr lang="en-US" sz="2800" b="1" i="0" smtClean="0">
                                      <a:latin typeface="Cambria Math" panose="02040503050406030204" pitchFamily="18" charset="0"/>
                                    </a:rPr>
                                    <m:t>−</m:t>
                                  </m:r>
                                  <m:r>
                                    <a:rPr lang="en-US" sz="2800" b="1" i="0" smtClean="0">
                                      <a:latin typeface="Cambria Math" panose="02040503050406030204" pitchFamily="18" charset="0"/>
                                    </a:rPr>
                                    <m:t>𝟏</m:t>
                                  </m:r>
                                </m:sup>
                              </m:sSup>
                              <m:r>
                                <a:rPr lang="en-US" sz="2800" b="1" i="0" smtClean="0">
                                  <a:latin typeface="Cambria Math" panose="02040503050406030204" pitchFamily="18" charset="0"/>
                                </a:rPr>
                                <m:t>𝛜</m:t>
                              </m:r>
                            </m:e>
                          </m:func>
                        </m:e>
                      </m:func>
                      <m:r>
                        <a:rPr lang="en-US" sz="2800" b="0" i="1" smtClean="0">
                          <a:latin typeface="Cambria Math" panose="02040503050406030204" pitchFamily="18" charset="0"/>
                        </a:rPr>
                        <m:t>=</m:t>
                      </m:r>
                    </m:oMath>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1" i="0" smtClean="0">
                                  <a:latin typeface="Cambria Math" panose="02040503050406030204" pitchFamily="18" charset="0"/>
                                </a:rPr>
                                <m:t>𝐈</m:t>
                              </m:r>
                              <m:r>
                                <a:rPr lang="en-US" sz="2800" b="1" i="0" smtClean="0">
                                  <a:latin typeface="Cambria Math" panose="02040503050406030204" pitchFamily="18" charset="0"/>
                                </a:rPr>
                                <m:t>𝛜</m:t>
                              </m:r>
                            </m:e>
                          </m:func>
                        </m:e>
                      </m:func>
                      <m:r>
                        <a:rPr lang="en-US" sz="2800" b="0" i="1" smtClean="0">
                          <a:latin typeface="Cambria Math" panose="02040503050406030204" pitchFamily="18" charset="0"/>
                        </a:rPr>
                        <m:t>=</m:t>
                      </m:r>
                    </m:oMath>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a:latin typeface="Cambria Math" panose="02040503050406030204" pitchFamily="18" charset="0"/>
                                    </a:rPr>
                                  </m:ctrlPr>
                                </m:sSupPr>
                                <m:e>
                                  <m:r>
                                    <a:rPr lang="en-US" sz="2800" b="1">
                                      <a:latin typeface="Cambria Math" panose="02040503050406030204" pitchFamily="18" charset="0"/>
                                    </a:rPr>
                                    <m:t>𝛜</m:t>
                                  </m:r>
                                </m:e>
                                <m:sup>
                                  <m:r>
                                    <a:rPr lang="en-US" sz="2800" b="1">
                                      <a:latin typeface="Cambria Math" panose="02040503050406030204" pitchFamily="18" charset="0"/>
                                    </a:rPr>
                                    <m:t>𝐓</m:t>
                                  </m:r>
                                </m:sup>
                              </m:sSup>
                              <m:r>
                                <a:rPr lang="en-US" sz="2800" b="1">
                                  <a:latin typeface="Cambria Math" panose="02040503050406030204" pitchFamily="18" charset="0"/>
                                </a:rPr>
                                <m:t>𝐈</m:t>
                              </m:r>
                              <m:r>
                                <a:rPr lang="en-US" sz="2800" b="1">
                                  <a:latin typeface="Cambria Math" panose="02040503050406030204" pitchFamily="18" charset="0"/>
                                </a:rPr>
                                <m:t>𝛜</m:t>
                              </m:r>
                            </m:e>
                          </m:func>
                        </m:e>
                      </m:func>
                      <m:r>
                        <a:rPr lang="en-US" sz="2800" b="0" i="1" smtClean="0">
                          <a:latin typeface="Cambria Math" panose="02040503050406030204" pitchFamily="18" charset="0"/>
                        </a:rPr>
                        <m:t>=</m:t>
                      </m:r>
                    </m:oMath>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arg</m:t>
                          </m:r>
                        </m:fName>
                        <m:e>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min</m:t>
                              </m:r>
                            </m:fName>
                            <m:e>
                              <m:sSup>
                                <m:sSupPr>
                                  <m:ctrlPr>
                                    <a:rPr lang="en-US" sz="2800" b="1" i="1">
                                      <a:latin typeface="Cambria Math" panose="02040503050406030204" pitchFamily="18" charset="0"/>
                                    </a:rPr>
                                  </m:ctrlPr>
                                </m:sSupPr>
                                <m:e>
                                  <m:r>
                                    <a:rPr lang="en-US" sz="2800" b="1">
                                      <a:latin typeface="Cambria Math" panose="02040503050406030204" pitchFamily="18" charset="0"/>
                                    </a:rPr>
                                    <m:t>𝛜</m:t>
                                  </m:r>
                                </m:e>
                                <m:sup>
                                  <m:r>
                                    <a:rPr lang="en-US" sz="2800" b="1">
                                      <a:latin typeface="Cambria Math" panose="02040503050406030204" pitchFamily="18" charset="0"/>
                                    </a:rPr>
                                    <m:t>𝐓</m:t>
                                  </m:r>
                                </m:sup>
                              </m:sSup>
                              <m:r>
                                <a:rPr lang="en-US" sz="2800" b="1">
                                  <a:latin typeface="Cambria Math" panose="02040503050406030204" pitchFamily="18" charset="0"/>
                                </a:rPr>
                                <m:t>𝛜</m:t>
                              </m:r>
                            </m:e>
                          </m:func>
                        </m:e>
                      </m:func>
                      <m:r>
                        <a:rPr lang="en-US" sz="2800" b="0" i="1" smtClean="0">
                          <a:latin typeface="Cambria Math" panose="02040503050406030204" pitchFamily="18" charset="0"/>
                        </a:rPr>
                        <m:t>=</m:t>
                      </m:r>
                    </m:oMath>
                    <m:oMath xmlns:m="http://schemas.openxmlformats.org/officeDocument/2006/math">
                      <m:r>
                        <a:rPr lang="en-US" sz="2800" b="1" i="0" smtClean="0">
                          <a:latin typeface="Cambria Math" panose="02040503050406030204" pitchFamily="18" charset="0"/>
                        </a:rPr>
                        <m:t>𝛃</m:t>
                      </m:r>
                    </m:oMath>
                  </m:oMathPara>
                </a14:m>
                <a:endParaRPr lang="en-US" sz="2800" b="1" dirty="0"/>
              </a:p>
            </p:txBody>
          </p:sp>
        </mc:Choice>
        <mc:Fallback xmlns="">
          <p:sp>
            <p:nvSpPr>
              <p:cNvPr id="3" name="Content Placeholder 2">
                <a:extLst>
                  <a:ext uri="{FF2B5EF4-FFF2-40B4-BE49-F238E27FC236}">
                    <a16:creationId xmlns:a16="http://schemas.microsoft.com/office/drawing/2014/main" id="{854C6458-9917-4FD9-B612-BF6D21E1B759}"/>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1E8E3F-1441-459D-ADD4-95265108E661}"/>
                  </a:ext>
                </a:extLst>
              </p:cNvPr>
              <p:cNvSpPr txBox="1"/>
              <p:nvPr/>
            </p:nvSpPr>
            <p:spPr>
              <a:xfrm>
                <a:off x="10313043" y="1296516"/>
                <a:ext cx="1425262" cy="92955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0" smtClean="0">
                          <a:latin typeface="Cambria Math" panose="02040503050406030204" pitchFamily="18" charset="0"/>
                        </a:rPr>
                        <m:t>𝐈</m:t>
                      </m:r>
                    </m:oMath>
                    <m:oMath xmlns:m="http://schemas.openxmlformats.org/officeDocument/2006/math">
                      <m:r>
                        <a:rPr lang="en-US" b="1" i="1" smtClean="0">
                          <a:latin typeface="Cambria Math" panose="02040503050406030204" pitchFamily="18" charset="0"/>
                        </a:rPr>
                        <m:t>∴</m:t>
                      </m:r>
                    </m:oMath>
                    <m:oMath xmlns:m="http://schemas.openxmlformats.org/officeDocument/2006/math">
                      <m:sSup>
                        <m:sSupPr>
                          <m:ctrlPr>
                            <a:rPr lang="en-US" b="1" i="1" smtClean="0">
                              <a:latin typeface="Cambria Math" panose="02040503050406030204" pitchFamily="18" charset="0"/>
                            </a:rPr>
                          </m:ctrlPr>
                        </m:sSupPr>
                        <m:e>
                          <m:r>
                            <a:rPr lang="en-US" b="1" i="0" smtClean="0">
                              <a:latin typeface="Cambria Math" panose="02040503050406030204" pitchFamily="18" charset="0"/>
                            </a:rPr>
                            <m:t>𝛀</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1" i="0" smtClean="0">
                          <a:latin typeface="Cambria Math" panose="02040503050406030204" pitchFamily="18" charset="0"/>
                        </a:rPr>
                        <m:t>𝐈</m:t>
                      </m:r>
                    </m:oMath>
                  </m:oMathPara>
                </a14:m>
                <a:endParaRPr lang="en-US" b="1" dirty="0"/>
              </a:p>
            </p:txBody>
          </p:sp>
        </mc:Choice>
        <mc:Fallback xmlns="">
          <p:sp>
            <p:nvSpPr>
              <p:cNvPr id="4" name="TextBox 3">
                <a:extLst>
                  <a:ext uri="{FF2B5EF4-FFF2-40B4-BE49-F238E27FC236}">
                    <a16:creationId xmlns:a16="http://schemas.microsoft.com/office/drawing/2014/main" id="{191E8E3F-1441-459D-ADD4-95265108E661}"/>
                  </a:ext>
                </a:extLst>
              </p:cNvPr>
              <p:cNvSpPr txBox="1">
                <a:spLocks noRot="1" noChangeAspect="1" noMove="1" noResize="1" noEditPoints="1" noAdjustHandles="1" noChangeArrowheads="1" noChangeShapeType="1" noTextEdit="1"/>
              </p:cNvSpPr>
              <p:nvPr/>
            </p:nvSpPr>
            <p:spPr>
              <a:xfrm>
                <a:off x="10313043" y="1296516"/>
                <a:ext cx="1425262" cy="9295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3124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OLS in a new way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1" i="0" smtClean="0">
                          <a:latin typeface="Cambria Math" panose="02040503050406030204" pitchFamily="18" charset="0"/>
                        </a:rPr>
                        <m:t>𝛃</m:t>
                      </m:r>
                      <m:r>
                        <a:rPr lang="en-US" sz="2800" b="0" i="1" smtClean="0">
                          <a:latin typeface="Cambria Math" panose="02040503050406030204" pitchFamily="18" charset="0"/>
                        </a:rPr>
                        <m:t>+</m:t>
                      </m:r>
                      <m:r>
                        <a:rPr lang="en-US" sz="2800" b="1" i="1" smtClean="0">
                          <a:latin typeface="Cambria Math" panose="02040503050406030204" pitchFamily="18" charset="0"/>
                        </a:rPr>
                        <m:t>𝝐</m:t>
                      </m:r>
                    </m:oMath>
                    <m:oMath xmlns:m="http://schemas.openxmlformats.org/officeDocument/2006/math">
                      <m:r>
                        <a:rPr lang="en-US" sz="2800" b="1" i="1" smtClean="0">
                          <a:latin typeface="Cambria Math" panose="02040503050406030204" pitchFamily="18" charset="0"/>
                        </a:rPr>
                        <m:t>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N</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𝟎</m:t>
                          </m:r>
                          <m:r>
                            <a:rPr lang="en-US" sz="2800" b="0" i="1" smtClean="0">
                              <a:latin typeface="Cambria Math" panose="02040503050406030204" pitchFamily="18" charset="0"/>
                            </a:rPr>
                            <m:t>;</m:t>
                          </m:r>
                          <m:r>
                            <a:rPr lang="en-US" sz="2800" b="1" i="0" smtClean="0">
                              <a:latin typeface="Cambria Math" panose="02040503050406030204" pitchFamily="18" charset="0"/>
                            </a:rPr>
                            <m:t>𝛀</m:t>
                          </m:r>
                        </m:e>
                      </m:d>
                    </m:oMath>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1" i="0" smtClean="0">
                          <a:latin typeface="Cambria Math" panose="02040503050406030204" pitchFamily="18" charset="0"/>
                        </a:rPr>
                        <m:t>𝐈</m:t>
                      </m:r>
                      <m:r>
                        <a:rPr lang="en-US" sz="2800" b="1" i="0" smtClean="0">
                          <a:latin typeface="Cambria Math" panose="02040503050406030204" pitchFamily="18" charset="0"/>
                        </a:rPr>
                        <m:t>=</m:t>
                      </m:r>
                      <m:d>
                        <m:dPr>
                          <m:begChr m:val="["/>
                          <m:endChr m:val="]"/>
                          <m:ctrlPr>
                            <a:rPr lang="en-US" sz="2800" b="1"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e>
                                <m:r>
                                  <a:rPr lang="en-US" sz="2800" b="0" i="1" smtClean="0">
                                    <a:latin typeface="Cambria Math" panose="02040503050406030204" pitchFamily="18" charset="0"/>
                                  </a:rPr>
                                  <m:t>⋯</m:t>
                                </m:r>
                              </m:e>
                              <m:e>
                                <m:r>
                                  <a:rPr lang="en-US" sz="2800" b="0" i="1" smtClean="0">
                                    <a:latin typeface="Cambria Math" panose="02040503050406030204" pitchFamily="18" charset="0"/>
                                  </a:rPr>
                                  <m:t>0</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0</m:t>
                                </m:r>
                              </m:e>
                              <m:e>
                                <m:r>
                                  <a:rPr lang="en-US" sz="2800" b="0" i="1" smtClean="0">
                                    <a:latin typeface="Cambria Math" panose="02040503050406030204" pitchFamily="18" charset="0"/>
                                  </a:rPr>
                                  <m:t>⋯</m:t>
                                </m:r>
                              </m:e>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e>
                            </m:mr>
                          </m:m>
                        </m:e>
                      </m:d>
                    </m:oMath>
                  </m:oMathPara>
                </a14:m>
                <a:endParaRPr lang="en-US" sz="2800" b="1" dirty="0"/>
              </a:p>
              <a:p>
                <a:pPr marL="0" indent="0">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𝛃</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𝛀</m:t>
                              </m:r>
                            </m:e>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p>
                          <m:r>
                            <a:rPr lang="en-US" sz="2800" b="1" i="0" smtClean="0">
                              <a:latin typeface="Cambria Math" panose="02040503050406030204" pitchFamily="18" charset="0"/>
                            </a:rPr>
                            <m:t>𝛜</m:t>
                          </m:r>
                        </m:e>
                      </m:func>
                    </m:oMath>
                  </m:oMathPara>
                </a14:m>
                <a:endParaRPr lang="en-US" sz="2800" dirty="0"/>
              </a:p>
            </p:txBody>
          </p:sp>
        </mc:Choice>
        <mc:Fallback xmlns="">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030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Generalized least squares (GLS)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1" i="0" smtClean="0">
                          <a:latin typeface="Cambria Math" panose="02040503050406030204" pitchFamily="18" charset="0"/>
                        </a:rPr>
                        <m:t>𝛃</m:t>
                      </m:r>
                      <m:r>
                        <a:rPr lang="en-US" sz="2800" b="0" i="1" smtClean="0">
                          <a:latin typeface="Cambria Math" panose="02040503050406030204" pitchFamily="18" charset="0"/>
                        </a:rPr>
                        <m:t>+</m:t>
                      </m:r>
                      <m:r>
                        <a:rPr lang="en-US" sz="2800" b="1" i="1" smtClean="0">
                          <a:latin typeface="Cambria Math" panose="02040503050406030204" pitchFamily="18" charset="0"/>
                        </a:rPr>
                        <m:t>𝝐</m:t>
                      </m:r>
                    </m:oMath>
                    <m:oMath xmlns:m="http://schemas.openxmlformats.org/officeDocument/2006/math">
                      <m:r>
                        <a:rPr lang="en-US" sz="2800" b="1" i="1" smtClean="0">
                          <a:latin typeface="Cambria Math" panose="02040503050406030204" pitchFamily="18" charset="0"/>
                        </a:rPr>
                        <m:t>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N</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𝟎</m:t>
                          </m:r>
                          <m:r>
                            <a:rPr lang="en-US" sz="2800" b="0" i="1" smtClean="0">
                              <a:latin typeface="Cambria Math" panose="02040503050406030204" pitchFamily="18" charset="0"/>
                            </a:rPr>
                            <m:t>;</m:t>
                          </m:r>
                          <m:r>
                            <a:rPr lang="en-US" sz="2800" b="1" i="0" smtClean="0">
                              <a:latin typeface="Cambria Math" panose="02040503050406030204" pitchFamily="18" charset="0"/>
                            </a:rPr>
                            <m:t>𝛀</m:t>
                          </m:r>
                        </m:e>
                      </m:d>
                    </m:oMath>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any</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covariance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matrix</m:t>
                      </m:r>
                    </m:oMath>
                  </m:oMathPara>
                </a14:m>
                <a:endParaRPr lang="en-US" sz="2800" b="1" dirty="0"/>
              </a:p>
              <a:p>
                <a:pPr marL="0" indent="0" algn="ctr">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𝛃</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𝛀</m:t>
                              </m:r>
                            </m:e>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p>
                          <m:r>
                            <a:rPr lang="en-US" sz="2800" b="1" i="0" smtClean="0">
                              <a:latin typeface="Cambria Math" panose="02040503050406030204" pitchFamily="18" charset="0"/>
                            </a:rPr>
                            <m:t>𝛜</m:t>
                          </m:r>
                        </m:e>
                      </m:func>
                    </m:oMath>
                  </m:oMathPara>
                </a14:m>
                <a:endParaRPr lang="en-US" sz="2800" dirty="0"/>
              </a:p>
            </p:txBody>
          </p:sp>
        </mc:Choice>
        <mc:Fallback xmlns="">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9081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116E-57D6-4EEF-9DE7-DBFD582E79AA}"/>
              </a:ext>
            </a:extLst>
          </p:cNvPr>
          <p:cNvSpPr>
            <a:spLocks noGrp="1"/>
          </p:cNvSpPr>
          <p:nvPr>
            <p:ph type="title"/>
          </p:nvPr>
        </p:nvSpPr>
        <p:spPr/>
        <p:txBody>
          <a:bodyPr/>
          <a:lstStyle/>
          <a:p>
            <a:r>
              <a:rPr lang="en-US" dirty="0"/>
              <a:t>Covariance matrix of the composition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E7EC04-A059-4CFD-B3DF-40629E5C3B2A}"/>
                  </a:ext>
                </a:extLst>
              </p:cNvPr>
              <p:cNvSpPr>
                <a:spLocks noGrp="1"/>
              </p:cNvSpPr>
              <p:nvPr>
                <p:ph idx="1"/>
              </p:nvPr>
            </p:nvSpPr>
            <p:spPr>
              <a:xfrm>
                <a:off x="6840638" y="2364013"/>
                <a:ext cx="4770169" cy="3634486"/>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𝑈</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𝜖</m:t>
                                    </m:r>
                                  </m:sub>
                                  <m:sup>
                                    <m:r>
                                      <a:rPr lang="en-US" sz="2800" b="0" i="1" smtClean="0">
                                        <a:latin typeface="Cambria Math" panose="02040503050406030204" pitchFamily="18" charset="0"/>
                                      </a:rPr>
                                      <m:t>2</m:t>
                                    </m:r>
                                  </m:sup>
                                </m:sSubSup>
                              </m:e>
                              <m:e>
                                <m:r>
                                  <a:rPr lang="en-US" sz="2800" i="1" smtClean="0">
                                    <a:latin typeface="Cambria Math" panose="02040503050406030204" pitchFamily="18" charset="0"/>
                                  </a:rPr>
                                  <m:t>⋯</m:t>
                                </m:r>
                              </m:e>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e>
                            </m:mr>
                            <m:mr>
                              <m:e>
                                <m:r>
                                  <a:rPr lang="en-US" sz="2800" i="1" smtClean="0">
                                    <a:latin typeface="Cambria Math" panose="02040503050406030204" pitchFamily="18" charset="0"/>
                                  </a:rPr>
                                  <m:t>⋮</m:t>
                                </m:r>
                              </m:e>
                              <m:e>
                                <m:r>
                                  <a:rPr lang="en-US" sz="2800" i="1" smtClean="0">
                                    <a:latin typeface="Cambria Math" panose="02040503050406030204" pitchFamily="18" charset="0"/>
                                  </a:rPr>
                                  <m:t>⋱</m:t>
                                </m:r>
                              </m:e>
                              <m:e>
                                <m:r>
                                  <a:rPr lang="en-US" sz="2800" i="1" smtClean="0">
                                    <a:latin typeface="Cambria Math" panose="02040503050406030204" pitchFamily="18" charset="0"/>
                                  </a:rPr>
                                  <m:t>⋮</m:t>
                                </m:r>
                              </m:e>
                            </m:mr>
                            <m:mr>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e>
                              <m:e>
                                <m:r>
                                  <a:rPr lang="en-US" sz="2800" i="1" smtClean="0">
                                    <a:latin typeface="Cambria Math" panose="02040503050406030204" pitchFamily="18" charset="0"/>
                                  </a:rPr>
                                  <m:t>⋯</m:t>
                                </m:r>
                              </m:e>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𝜖</m:t>
                                    </m:r>
                                  </m:sub>
                                  <m:sup>
                                    <m:r>
                                      <a:rPr lang="en-US" sz="2800" i="1">
                                        <a:latin typeface="Cambria Math" panose="02040503050406030204" pitchFamily="18" charset="0"/>
                                      </a:rPr>
                                      <m:t>2</m:t>
                                    </m:r>
                                  </m:sup>
                                </m:sSubSup>
                              </m:e>
                            </m:mr>
                          </m:m>
                        </m:e>
                      </m:d>
                    </m:oMath>
                  </m:oMathPara>
                </a14:m>
                <a:endParaRPr lang="en-US" sz="2400" dirty="0"/>
              </a:p>
            </p:txBody>
          </p:sp>
        </mc:Choice>
        <mc:Fallback xmlns="">
          <p:sp>
            <p:nvSpPr>
              <p:cNvPr id="3" name="Content Placeholder 2">
                <a:extLst>
                  <a:ext uri="{FF2B5EF4-FFF2-40B4-BE49-F238E27FC236}">
                    <a16:creationId xmlns:a16="http://schemas.microsoft.com/office/drawing/2014/main" id="{34E7EC04-A059-4CFD-B3DF-40629E5C3B2A}"/>
                  </a:ext>
                </a:extLst>
              </p:cNvPr>
              <p:cNvSpPr>
                <a:spLocks noGrp="1" noRot="1" noChangeAspect="1" noMove="1" noResize="1" noEditPoints="1" noAdjustHandles="1" noChangeArrowheads="1" noChangeShapeType="1" noTextEdit="1"/>
              </p:cNvSpPr>
              <p:nvPr>
                <p:ph idx="1"/>
              </p:nvPr>
            </p:nvSpPr>
            <p:spPr>
              <a:xfrm>
                <a:off x="6840638" y="2364013"/>
                <a:ext cx="4770169" cy="3634486"/>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63A8BFB-478C-4334-8C92-20E36645DFFB}"/>
              </a:ext>
            </a:extLst>
          </p:cNvPr>
          <p:cNvPicPr>
            <a:picLocks noChangeAspect="1"/>
          </p:cNvPicPr>
          <p:nvPr/>
        </p:nvPicPr>
        <p:blipFill>
          <a:blip r:embed="rId3"/>
          <a:stretch>
            <a:fillRect/>
          </a:stretch>
        </p:blipFill>
        <p:spPr>
          <a:xfrm>
            <a:off x="436175" y="2847935"/>
            <a:ext cx="5941475" cy="27925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7680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The random effects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r>
                        <a:rPr lang="en-US" sz="2800" b="0" i="1" smtClean="0">
                          <a:latin typeface="Cambria Math" panose="02040503050406030204" pitchFamily="18" charset="0"/>
                        </a:rPr>
                        <m:t>=</m:t>
                      </m:r>
                      <m:r>
                        <a:rPr lang="en-US" sz="2800" b="1" i="0" smtClean="0">
                          <a:latin typeface="Cambria Math" panose="02040503050406030204" pitchFamily="18" charset="0"/>
                        </a:rPr>
                        <m:t>𝐗</m:t>
                      </m:r>
                      <m:r>
                        <a:rPr lang="en-US" sz="2800" b="1" i="0" smtClean="0">
                          <a:latin typeface="Cambria Math" panose="02040503050406030204" pitchFamily="18" charset="0"/>
                        </a:rPr>
                        <m:t>𝛃</m:t>
                      </m:r>
                      <m:r>
                        <a:rPr lang="en-US" sz="2800" b="0" i="1" smtClean="0">
                          <a:latin typeface="Cambria Math" panose="02040503050406030204" pitchFamily="18" charset="0"/>
                        </a:rPr>
                        <m:t>+</m:t>
                      </m:r>
                      <m:r>
                        <a:rPr lang="en-US" sz="2800" b="1" i="1" smtClean="0">
                          <a:latin typeface="Cambria Math" panose="02040503050406030204" pitchFamily="18" charset="0"/>
                        </a:rPr>
                        <m:t>𝝐</m:t>
                      </m:r>
                    </m:oMath>
                    <m:oMath xmlns:m="http://schemas.openxmlformats.org/officeDocument/2006/math">
                      <m:r>
                        <a:rPr lang="en-US" sz="2800" b="1" i="1" smtClean="0">
                          <a:latin typeface="Cambria Math" panose="02040503050406030204" pitchFamily="18" charset="0"/>
                        </a:rPr>
                        <m:t>𝝐</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N</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𝟎</m:t>
                          </m:r>
                          <m:r>
                            <a:rPr lang="en-US" sz="2800" b="0" i="1" smtClean="0">
                              <a:latin typeface="Cambria Math" panose="02040503050406030204" pitchFamily="18" charset="0"/>
                            </a:rPr>
                            <m:t>;</m:t>
                          </m:r>
                          <m:r>
                            <a:rPr lang="en-US" sz="2800" b="1" i="0" smtClean="0">
                              <a:latin typeface="Cambria Math" panose="02040503050406030204" pitchFamily="18" charset="0"/>
                            </a:rPr>
                            <m:t>𝛀</m:t>
                          </m:r>
                        </m:e>
                      </m:d>
                    </m:oMath>
                    <m:oMath xmlns:m="http://schemas.openxmlformats.org/officeDocument/2006/math">
                      <m:r>
                        <a:rPr lang="en-US" sz="2800" b="1" i="0" smtClean="0">
                          <a:latin typeface="Cambria Math" panose="02040503050406030204" pitchFamily="18" charset="0"/>
                        </a:rPr>
                        <m:t>𝛀</m:t>
                      </m:r>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3"/>
                                    <m:mcJc m:val="center"/>
                                  </m:mcPr>
                                </m:mc>
                              </m:mcs>
                              <m:ctrlPr>
                                <a:rPr lang="en-US" sz="2800" i="1">
                                  <a:latin typeface="Cambria Math" panose="02040503050406030204" pitchFamily="18" charset="0"/>
                                </a:rPr>
                              </m:ctrlPr>
                            </m:mPr>
                            <m:mr>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𝜖</m:t>
                                    </m:r>
                                  </m:sub>
                                  <m:sup>
                                    <m:r>
                                      <a:rPr lang="en-US" sz="2800" i="1">
                                        <a:latin typeface="Cambria Math" panose="02040503050406030204" pitchFamily="18" charset="0"/>
                                      </a:rPr>
                                      <m:t>2</m:t>
                                    </m:r>
                                  </m:sup>
                                </m:sSubSup>
                              </m:e>
                              <m:e>
                                <m:r>
                                  <a:rPr lang="en-US" sz="2800" i="1">
                                    <a:latin typeface="Cambria Math" panose="02040503050406030204" pitchFamily="18" charset="0"/>
                                  </a:rPr>
                                  <m:t>⋯</m:t>
                                </m:r>
                              </m:e>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e>
                            </m:mr>
                            <m:mr>
                              <m:e>
                                <m:r>
                                  <a:rPr lang="en-US" sz="2800" i="1">
                                    <a:latin typeface="Cambria Math" panose="02040503050406030204" pitchFamily="18" charset="0"/>
                                  </a:rPr>
                                  <m:t>⋮</m:t>
                                </m:r>
                              </m:e>
                              <m:e>
                                <m:r>
                                  <a:rPr lang="en-US" sz="2800" i="1">
                                    <a:latin typeface="Cambria Math" panose="02040503050406030204" pitchFamily="18" charset="0"/>
                                  </a:rPr>
                                  <m:t>⋱</m:t>
                                </m:r>
                              </m:e>
                              <m:e>
                                <m:r>
                                  <a:rPr lang="en-US" sz="2800" i="1">
                                    <a:latin typeface="Cambria Math" panose="02040503050406030204" pitchFamily="18" charset="0"/>
                                  </a:rPr>
                                  <m:t>⋮</m:t>
                                </m:r>
                              </m:e>
                            </m:mr>
                            <m:mr>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e>
                              <m:e>
                                <m:r>
                                  <a:rPr lang="en-US" sz="2800" i="1">
                                    <a:latin typeface="Cambria Math" panose="02040503050406030204" pitchFamily="18" charset="0"/>
                                  </a:rPr>
                                  <m:t>⋯</m:t>
                                </m:r>
                              </m:e>
                              <m:e>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𝑈</m:t>
                                    </m:r>
                                  </m:sub>
                                  <m:sup>
                                    <m:r>
                                      <a:rPr lang="en-US" sz="2800" i="1">
                                        <a:latin typeface="Cambria Math" panose="02040503050406030204" pitchFamily="18" charset="0"/>
                                      </a:rPr>
                                      <m:t>2</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𝜖</m:t>
                                    </m:r>
                                  </m:sub>
                                  <m:sup>
                                    <m:r>
                                      <a:rPr lang="en-US" sz="2800" i="1">
                                        <a:latin typeface="Cambria Math" panose="02040503050406030204" pitchFamily="18" charset="0"/>
                                      </a:rPr>
                                      <m:t>2</m:t>
                                    </m:r>
                                  </m:sup>
                                </m:sSubSup>
                              </m:e>
                            </m:mr>
                          </m:m>
                        </m:e>
                      </m:d>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𝑈</m:t>
                          </m:r>
                        </m:sub>
                        <m:sup>
                          <m:r>
                            <a:rPr lang="en-US" sz="2800" b="0" i="1" smtClean="0">
                              <a:latin typeface="Cambria Math" panose="02040503050406030204" pitchFamily="18" charset="0"/>
                            </a:rPr>
                            <m:t>2</m:t>
                          </m:r>
                        </m:sup>
                      </m:sSubSup>
                      <m:r>
                        <a:rPr lang="en-US" sz="2800" b="1" i="0" smtClean="0">
                          <a:latin typeface="Cambria Math" panose="02040503050406030204" pitchFamily="18" charset="0"/>
                        </a:rPr>
                        <m:t>𝟏</m:t>
                      </m:r>
                      <m:r>
                        <a:rPr lang="en-US" sz="2800" b="1" i="0"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𝜖</m:t>
                          </m:r>
                        </m:sub>
                        <m:sup>
                          <m:r>
                            <a:rPr lang="en-US" sz="2800" b="0" i="1" smtClean="0">
                              <a:latin typeface="Cambria Math" panose="02040503050406030204" pitchFamily="18" charset="0"/>
                            </a:rPr>
                            <m:t>2</m:t>
                          </m:r>
                        </m:sup>
                      </m:sSubSup>
                      <m:r>
                        <a:rPr lang="en-US" sz="2800" b="1" i="0" smtClean="0">
                          <a:latin typeface="Cambria Math" panose="02040503050406030204" pitchFamily="18" charset="0"/>
                        </a:rPr>
                        <m:t>𝐈</m:t>
                      </m:r>
                    </m:oMath>
                  </m:oMathPara>
                </a14:m>
                <a:endParaRPr lang="en-US" sz="2800" b="1" dirty="0"/>
              </a:p>
              <a:p>
                <a:pPr marL="0" indent="0" algn="ctr">
                  <a:buNone/>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𝛃</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𝛜</m:t>
                              </m:r>
                            </m:e>
                            <m:sup>
                              <m:r>
                                <a:rPr lang="en-US" sz="2800" b="1" i="0" smtClean="0">
                                  <a:latin typeface="Cambria Math" panose="02040503050406030204" pitchFamily="18" charset="0"/>
                                </a:rPr>
                                <m:t>𝐓</m:t>
                              </m:r>
                            </m:sup>
                          </m:sSup>
                          <m:sSup>
                            <m:sSupPr>
                              <m:ctrlPr>
                                <a:rPr lang="en-US" sz="2800" b="1" i="1" smtClean="0">
                                  <a:latin typeface="Cambria Math" panose="02040503050406030204" pitchFamily="18" charset="0"/>
                                </a:rPr>
                              </m:ctrlPr>
                            </m:sSupPr>
                            <m:e>
                              <m:r>
                                <a:rPr lang="en-US" sz="2800" b="1" i="0" smtClean="0">
                                  <a:latin typeface="Cambria Math" panose="02040503050406030204" pitchFamily="18" charset="0"/>
                                </a:rPr>
                                <m:t>𝛀</m:t>
                              </m:r>
                            </m:e>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p>
                          <m:r>
                            <a:rPr lang="en-US" sz="2800" b="1" i="0" smtClean="0">
                              <a:latin typeface="Cambria Math" panose="02040503050406030204" pitchFamily="18" charset="0"/>
                            </a:rPr>
                            <m:t>𝛜</m:t>
                          </m:r>
                        </m:e>
                      </m:func>
                    </m:oMath>
                  </m:oMathPara>
                </a14:m>
                <a:endParaRPr lang="en-US" sz="2800" dirty="0"/>
              </a:p>
            </p:txBody>
          </p:sp>
        </mc:Choice>
        <mc:Fallback>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620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4EA-7B34-4C45-88F5-12F01570C353}"/>
              </a:ext>
            </a:extLst>
          </p:cNvPr>
          <p:cNvSpPr>
            <a:spLocks noGrp="1"/>
          </p:cNvSpPr>
          <p:nvPr>
            <p:ph type="title"/>
          </p:nvPr>
        </p:nvSpPr>
        <p:spPr/>
        <p:txBody>
          <a:bodyPr/>
          <a:lstStyle/>
          <a:p>
            <a:r>
              <a:rPr lang="en-US" dirty="0"/>
              <a:t>Solution to the </a:t>
            </a:r>
            <a:r>
              <a:rPr lang="en-US" dirty="0" err="1"/>
              <a:t>gls</a:t>
            </a:r>
            <a:r>
              <a:rPr lang="en-US" dirty="0"/>
              <a: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8B5BE4-152F-48BD-92D7-442D8CD18545}"/>
                  </a:ext>
                </a:extLst>
              </p:cNvPr>
              <p:cNvSpPr>
                <a:spLocks noGrp="1"/>
              </p:cNvSpPr>
              <p:nvPr>
                <p:ph idx="1"/>
              </p:nvPr>
            </p:nvSpPr>
            <p:spPr/>
            <p:txBody>
              <a:bodyPr/>
              <a:lstStyle/>
              <a:p>
                <a:pPr marL="0" indent="0">
                  <a:buNone/>
                </a:pPr>
                <a14:m>
                  <m:oMathPara xmlns:m="http://schemas.openxmlformats.org/officeDocument/2006/math">
                    <m:oMathParaPr>
                      <m:jc m:val="center"/>
                    </m:oMathParaPr>
                    <m:oMath xmlns:m="http://schemas.openxmlformats.org/officeDocument/2006/math">
                      <m:r>
                        <a:rPr lang="en-US" b="1" i="0" smtClean="0">
                          <a:latin typeface="Cambria Math" panose="02040503050406030204" pitchFamily="18" charset="0"/>
                        </a:rPr>
                        <m:t>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sSup>
                                <m:sSupPr>
                                  <m:ctrlPr>
                                    <a:rPr lang="en-US" b="1" i="1" smtClean="0">
                                      <a:latin typeface="Cambria Math" panose="02040503050406030204" pitchFamily="18" charset="0"/>
                                    </a:rPr>
                                  </m:ctrlPr>
                                </m:sSupPr>
                                <m:e>
                                  <m:r>
                                    <a:rPr lang="en-US" b="1" i="0" smtClean="0">
                                      <a:latin typeface="Cambria Math" panose="02040503050406030204" pitchFamily="18" charset="0"/>
                                    </a:rPr>
                                    <m:t>𝛜</m:t>
                                  </m:r>
                                </m:e>
                                <m:sup>
                                  <m:r>
                                    <a:rPr lang="en-US" b="1" i="0" smtClean="0">
                                      <a:latin typeface="Cambria Math" panose="02040503050406030204" pitchFamily="18" charset="0"/>
                                    </a:rPr>
                                    <m:t>𝐓</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𝛀</m:t>
                                  </m:r>
                                </m:e>
                                <m:sup>
                                  <m:r>
                                    <a:rPr lang="en-US" b="1" i="0" smtClean="0">
                                      <a:latin typeface="Cambria Math" panose="02040503050406030204" pitchFamily="18" charset="0"/>
                                    </a:rPr>
                                    <m:t>−</m:t>
                                  </m:r>
                                  <m:r>
                                    <a:rPr lang="en-US" b="1" i="0" smtClean="0">
                                      <a:latin typeface="Cambria Math" panose="02040503050406030204" pitchFamily="18" charset="0"/>
                                    </a:rPr>
                                    <m:t>𝟏</m:t>
                                  </m:r>
                                </m:sup>
                              </m:sSup>
                              <m:r>
                                <a:rPr lang="en-US" b="1" i="0" smtClean="0">
                                  <a:latin typeface="Cambria Math" panose="02040503050406030204" pitchFamily="18" charset="0"/>
                                </a:rPr>
                                <m:t>𝛜</m:t>
                              </m:r>
                            </m:e>
                          </m:func>
                        </m:e>
                      </m:func>
                    </m:oMath>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𝒚</m:t>
                              </m:r>
                              <m:r>
                                <a:rPr lang="en-US" b="0" i="1" smtClean="0">
                                  <a:latin typeface="Cambria Math" panose="02040503050406030204" pitchFamily="18" charset="0"/>
                                </a:rPr>
                                <m:t>−</m:t>
                              </m:r>
                              <m:r>
                                <a:rPr lang="en-US" b="1" i="0" smtClean="0">
                                  <a:latin typeface="Cambria Math" panose="02040503050406030204" pitchFamily="18" charset="0"/>
                                </a:rPr>
                                <m:t>𝐗</m:t>
                              </m:r>
                              <m:r>
                                <a:rPr lang="en-US" b="1" i="0" smtClean="0">
                                  <a:latin typeface="Cambria Math" panose="02040503050406030204" pitchFamily="18" charset="0"/>
                                </a:rPr>
                                <m:t>𝛃</m:t>
                              </m:r>
                            </m:e>
                          </m:d>
                        </m:e>
                        <m:sup>
                          <m:r>
                            <a:rPr lang="en-US" b="1" i="0" smtClean="0">
                              <a:latin typeface="Cambria Math" panose="02040503050406030204" pitchFamily="18" charset="0"/>
                            </a:rPr>
                            <m:t>𝐓</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𝛀</m:t>
                          </m:r>
                        </m:e>
                        <m:sup>
                          <m:r>
                            <a:rPr lang="en-US" b="1" i="1" smtClean="0">
                              <a:latin typeface="Cambria Math" panose="02040503050406030204" pitchFamily="18" charset="0"/>
                            </a:rPr>
                            <m:t>−</m:t>
                          </m:r>
                          <m:r>
                            <a:rPr lang="en-US" b="1" i="1" smtClean="0">
                              <a:latin typeface="Cambria Math" panose="02040503050406030204" pitchFamily="18" charset="0"/>
                            </a:rPr>
                            <m:t>𝟏</m:t>
                          </m:r>
                        </m:sup>
                      </m:sSup>
                      <m:d>
                        <m:dPr>
                          <m:ctrlPr>
                            <a:rPr lang="en-US" b="0" i="1" smtClean="0">
                              <a:latin typeface="Cambria Math" panose="02040503050406030204" pitchFamily="18" charset="0"/>
                            </a:rPr>
                          </m:ctrlPr>
                        </m:dPr>
                        <m:e>
                          <m:r>
                            <a:rPr lang="en-US" b="1" i="1">
                              <a:latin typeface="Cambria Math" panose="02040503050406030204" pitchFamily="18" charset="0"/>
                            </a:rPr>
                            <m:t>𝒚</m:t>
                          </m:r>
                          <m:r>
                            <a:rPr lang="en-US" i="1">
                              <a:latin typeface="Cambria Math" panose="02040503050406030204" pitchFamily="18" charset="0"/>
                            </a:rPr>
                            <m:t>−</m:t>
                          </m:r>
                          <m:r>
                            <a:rPr lang="en-US" b="1">
                              <a:latin typeface="Cambria Math" panose="02040503050406030204" pitchFamily="18" charset="0"/>
                            </a:rPr>
                            <m:t>𝐗</m:t>
                          </m:r>
                          <m:r>
                            <a:rPr lang="en-US" b="1">
                              <a:latin typeface="Cambria Math" panose="02040503050406030204" pitchFamily="18" charset="0"/>
                            </a:rPr>
                            <m:t>𝛃</m:t>
                          </m:r>
                        </m:e>
                      </m:d>
                    </m:oMath>
                    <m:oMath xmlns:m="http://schemas.openxmlformats.org/officeDocument/2006/math">
                      <m:r>
                        <a:rPr lang="en-US" b="0" i="1"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𝐗</m:t>
                          </m:r>
                        </m:e>
                        <m:sup>
                          <m:r>
                            <a:rPr lang="en-US" b="1" i="0" smtClean="0">
                              <a:latin typeface="Cambria Math" panose="02040503050406030204" pitchFamily="18" charset="0"/>
                              <a:ea typeface="Cambria Math" panose="02040503050406030204" pitchFamily="18" charset="0"/>
                            </a:rPr>
                            <m:t>𝐓</m:t>
                          </m:r>
                        </m:sup>
                      </m:sSup>
                      <m:sSup>
                        <m:sSupPr>
                          <m:ctrlPr>
                            <a:rPr lang="en-US" b="1"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𝛀</m:t>
                          </m:r>
                        </m:e>
                        <m:sup>
                          <m:r>
                            <a:rPr lang="en-US" b="1" i="0"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𝟏</m:t>
                          </m:r>
                        </m:sup>
                      </m:sSup>
                      <m:r>
                        <a:rPr lang="en-US" b="1" i="0" smtClean="0">
                          <a:latin typeface="Cambria Math" panose="02040503050406030204" pitchFamily="18" charset="0"/>
                          <a:ea typeface="Cambria Math" panose="02040503050406030204" pitchFamily="18" charset="0"/>
                        </a:rPr>
                        <m:t>𝐲</m:t>
                      </m:r>
                      <m:r>
                        <a:rPr lang="en-US" b="1" i="0"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𝐗</m:t>
                          </m:r>
                        </m:e>
                        <m:sup>
                          <m:r>
                            <a:rPr lang="en-US" b="1">
                              <a:latin typeface="Cambria Math" panose="02040503050406030204" pitchFamily="18" charset="0"/>
                              <a:ea typeface="Cambria Math" panose="02040503050406030204" pitchFamily="18" charset="0"/>
                            </a:rPr>
                            <m:t>𝐓</m:t>
                          </m:r>
                        </m:sup>
                      </m:sSup>
                      <m:sSup>
                        <m:sSupPr>
                          <m:ctrlPr>
                            <a:rPr lang="en-US" b="1"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𝛀</m:t>
                          </m:r>
                        </m:e>
                        <m:sup>
                          <m:r>
                            <a:rPr lang="en-US" b="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𝟏</m:t>
                          </m:r>
                        </m:sup>
                      </m:sSup>
                      <m:r>
                        <a:rPr lang="en-US" b="1" i="0" smtClean="0">
                          <a:latin typeface="Cambria Math" panose="02040503050406030204" pitchFamily="18" charset="0"/>
                          <a:ea typeface="Cambria Math" panose="02040503050406030204" pitchFamily="18" charset="0"/>
                        </a:rPr>
                        <m:t>𝐗</m:t>
                      </m:r>
                      <m:r>
                        <a:rPr lang="en-US" b="1" i="0" smtClean="0">
                          <a:latin typeface="Cambria Math" panose="02040503050406030204" pitchFamily="18" charset="0"/>
                          <a:ea typeface="Cambria Math" panose="02040503050406030204" pitchFamily="18" charset="0"/>
                        </a:rPr>
                        <m:t>𝛃</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 xmlns:m="http://schemas.openxmlformats.org/officeDocument/2006/math">
                      <m:r>
                        <a:rPr lang="en-US" b="1" i="1" smtClean="0">
                          <a:latin typeface="Cambria Math" panose="02040503050406030204" pitchFamily="18" charset="0"/>
                          <a:ea typeface="Cambria Math" panose="02040503050406030204" pitchFamily="18" charset="0"/>
                        </a:rPr>
                        <m:t>∴</m:t>
                      </m:r>
                    </m:oMath>
                    <m:oMath xmlns:m="http://schemas.openxmlformats.org/officeDocument/2006/math">
                      <m:r>
                        <a:rPr lang="en-US" b="1" i="0" smtClean="0">
                          <a:solidFill>
                            <a:srgbClr val="0070C0"/>
                          </a:solidFill>
                          <a:latin typeface="Cambria Math" panose="02040503050406030204" pitchFamily="18" charset="0"/>
                          <a:ea typeface="Cambria Math" panose="02040503050406030204" pitchFamily="18" charset="0"/>
                        </a:rPr>
                        <m:t>𝛃</m:t>
                      </m:r>
                      <m:r>
                        <a:rPr lang="en-US" b="1" i="1" smtClean="0">
                          <a:solidFill>
                            <a:srgbClr val="0070C0"/>
                          </a:solidFill>
                          <a:latin typeface="Cambria Math" panose="02040503050406030204" pitchFamily="18" charset="0"/>
                          <a:ea typeface="Cambria Math" panose="02040503050406030204" pitchFamily="18" charset="0"/>
                        </a:rPr>
                        <m:t>=</m:t>
                      </m:r>
                      <m:sSup>
                        <m:sSupPr>
                          <m:ctrlPr>
                            <a:rPr lang="en-US" b="1" i="1" smtClean="0">
                              <a:solidFill>
                                <a:srgbClr val="0070C0"/>
                              </a:solidFill>
                              <a:latin typeface="Cambria Math" panose="02040503050406030204" pitchFamily="18" charset="0"/>
                              <a:ea typeface="Cambria Math" panose="02040503050406030204" pitchFamily="18" charset="0"/>
                            </a:rPr>
                          </m:ctrlPr>
                        </m:sSupPr>
                        <m:e>
                          <m:d>
                            <m:dPr>
                              <m:ctrlPr>
                                <a:rPr lang="en-US" b="1" i="1" smtClean="0">
                                  <a:solidFill>
                                    <a:srgbClr val="0070C0"/>
                                  </a:solidFill>
                                  <a:latin typeface="Cambria Math" panose="02040503050406030204" pitchFamily="18" charset="0"/>
                                  <a:ea typeface="Cambria Math" panose="02040503050406030204" pitchFamily="18" charset="0"/>
                                </a:rPr>
                              </m:ctrlPr>
                            </m:dPr>
                            <m:e>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𝐗</m:t>
                                  </m:r>
                                </m:e>
                                <m:sup>
                                  <m:r>
                                    <a:rPr lang="en-US" b="1" i="0" smtClean="0">
                                      <a:solidFill>
                                        <a:srgbClr val="0070C0"/>
                                      </a:solidFill>
                                      <a:latin typeface="Cambria Math" panose="02040503050406030204" pitchFamily="18" charset="0"/>
                                      <a:ea typeface="Cambria Math" panose="02040503050406030204" pitchFamily="18" charset="0"/>
                                    </a:rPr>
                                    <m:t>𝐓</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𝛀</m:t>
                                  </m:r>
                                </m:e>
                                <m:sup>
                                  <m:r>
                                    <a:rPr lang="en-US" b="1" i="0" smtClean="0">
                                      <a:solidFill>
                                        <a:srgbClr val="0070C0"/>
                                      </a:solidFill>
                                      <a:latin typeface="Cambria Math" panose="02040503050406030204" pitchFamily="18" charset="0"/>
                                      <a:ea typeface="Cambria Math" panose="02040503050406030204" pitchFamily="18" charset="0"/>
                                    </a:rPr>
                                    <m:t>−</m:t>
                                  </m:r>
                                  <m:r>
                                    <a:rPr lang="en-US" b="1" i="0" smtClean="0">
                                      <a:solidFill>
                                        <a:srgbClr val="0070C0"/>
                                      </a:solidFill>
                                      <a:latin typeface="Cambria Math" panose="02040503050406030204" pitchFamily="18" charset="0"/>
                                      <a:ea typeface="Cambria Math" panose="02040503050406030204" pitchFamily="18" charset="0"/>
                                    </a:rPr>
                                    <m:t>𝟏</m:t>
                                  </m:r>
                                </m:sup>
                              </m:sSup>
                              <m:r>
                                <a:rPr lang="en-US" b="1" i="0" smtClean="0">
                                  <a:solidFill>
                                    <a:srgbClr val="0070C0"/>
                                  </a:solidFill>
                                  <a:latin typeface="Cambria Math" panose="02040503050406030204" pitchFamily="18" charset="0"/>
                                  <a:ea typeface="Cambria Math" panose="02040503050406030204" pitchFamily="18" charset="0"/>
                                </a:rPr>
                                <m:t>𝐗</m:t>
                              </m:r>
                            </m:e>
                          </m:d>
                        </m:e>
                        <m:sup>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𝟏</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𝐗</m:t>
                          </m:r>
                        </m:e>
                        <m:sup>
                          <m:r>
                            <a:rPr lang="en-US" b="1" i="0" smtClean="0">
                              <a:solidFill>
                                <a:srgbClr val="0070C0"/>
                              </a:solidFill>
                              <a:latin typeface="Cambria Math" panose="02040503050406030204" pitchFamily="18" charset="0"/>
                              <a:ea typeface="Cambria Math" panose="02040503050406030204" pitchFamily="18" charset="0"/>
                            </a:rPr>
                            <m:t>𝐓</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𝛀</m:t>
                          </m:r>
                        </m:e>
                        <m:sup>
                          <m:r>
                            <a:rPr lang="en-US" b="1" i="0" smtClean="0">
                              <a:solidFill>
                                <a:srgbClr val="0070C0"/>
                              </a:solidFill>
                              <a:latin typeface="Cambria Math" panose="02040503050406030204" pitchFamily="18" charset="0"/>
                              <a:ea typeface="Cambria Math" panose="02040503050406030204" pitchFamily="18" charset="0"/>
                            </a:rPr>
                            <m:t>−</m:t>
                          </m:r>
                          <m:r>
                            <a:rPr lang="en-US" b="1" i="0" smtClean="0">
                              <a:solidFill>
                                <a:srgbClr val="0070C0"/>
                              </a:solidFill>
                              <a:latin typeface="Cambria Math" panose="02040503050406030204" pitchFamily="18" charset="0"/>
                              <a:ea typeface="Cambria Math" panose="02040503050406030204" pitchFamily="18" charset="0"/>
                            </a:rPr>
                            <m:t>𝟏</m:t>
                          </m:r>
                        </m:sup>
                      </m:sSup>
                      <m:r>
                        <a:rPr lang="en-US" b="1" i="0" smtClean="0">
                          <a:solidFill>
                            <a:srgbClr val="0070C0"/>
                          </a:solidFill>
                          <a:latin typeface="Cambria Math" panose="02040503050406030204" pitchFamily="18" charset="0"/>
                          <a:ea typeface="Cambria Math" panose="02040503050406030204" pitchFamily="18" charset="0"/>
                        </a:rPr>
                        <m:t>𝐲</m:t>
                      </m:r>
                    </m:oMath>
                  </m:oMathPara>
                </a14:m>
                <a:endParaRPr lang="en-US" b="1" dirty="0"/>
              </a:p>
            </p:txBody>
          </p:sp>
        </mc:Choice>
        <mc:Fallback xmlns="">
          <p:sp>
            <p:nvSpPr>
              <p:cNvPr id="3" name="Content Placeholder 2">
                <a:extLst>
                  <a:ext uri="{FF2B5EF4-FFF2-40B4-BE49-F238E27FC236}">
                    <a16:creationId xmlns:a16="http://schemas.microsoft.com/office/drawing/2014/main" id="{FD8B5BE4-152F-48BD-92D7-442D8CD1854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1562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54EA-7B34-4C45-88F5-12F01570C353}"/>
              </a:ext>
            </a:extLst>
          </p:cNvPr>
          <p:cNvSpPr>
            <a:spLocks noGrp="1"/>
          </p:cNvSpPr>
          <p:nvPr>
            <p:ph type="title"/>
          </p:nvPr>
        </p:nvSpPr>
        <p:spPr/>
        <p:txBody>
          <a:bodyPr/>
          <a:lstStyle/>
          <a:p>
            <a:r>
              <a:rPr lang="en-US" dirty="0"/>
              <a:t>Solution to the </a:t>
            </a:r>
            <a:r>
              <a:rPr lang="en-US" dirty="0" err="1"/>
              <a:t>gls</a:t>
            </a:r>
            <a:r>
              <a:rPr lang="en-US" dirty="0"/>
              <a:t>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8B5BE4-152F-48BD-92D7-442D8CD18545}"/>
                  </a:ext>
                </a:extLst>
              </p:cNvPr>
              <p:cNvSpPr>
                <a:spLocks noGrp="1"/>
              </p:cNvSpPr>
              <p:nvPr>
                <p:ph idx="1"/>
              </p:nvPr>
            </p:nvSpPr>
            <p:spPr/>
            <p:txBody>
              <a:bodyPr/>
              <a:lstStyle/>
              <a:p>
                <a:pPr marL="0" indent="0">
                  <a:buNone/>
                </a:pPr>
                <a14:m>
                  <m:oMathPara xmlns:m="http://schemas.openxmlformats.org/officeDocument/2006/math">
                    <m:oMathParaPr>
                      <m:jc m:val="center"/>
                    </m:oMathParaPr>
                    <m:oMath xmlns:m="http://schemas.openxmlformats.org/officeDocument/2006/math">
                      <m:r>
                        <a:rPr lang="en-US" b="1" i="0" smtClean="0">
                          <a:solidFill>
                            <a:schemeClr val="bg1">
                              <a:lumMod val="85000"/>
                            </a:schemeClr>
                          </a:solidFill>
                          <a:latin typeface="Cambria Math" panose="02040503050406030204" pitchFamily="18" charset="0"/>
                        </a:rPr>
                        <m:t>𝛃</m:t>
                      </m:r>
                      <m:r>
                        <a:rPr lang="en-US" b="0" i="1" smtClean="0">
                          <a:solidFill>
                            <a:schemeClr val="bg1">
                              <a:lumMod val="85000"/>
                            </a:schemeClr>
                          </a:solidFill>
                          <a:latin typeface="Cambria Math" panose="02040503050406030204" pitchFamily="18" charset="0"/>
                        </a:rPr>
                        <m:t>=</m:t>
                      </m:r>
                      <m:func>
                        <m:funcPr>
                          <m:ctrlPr>
                            <a:rPr lang="en-US" b="0" i="1" smtClean="0">
                              <a:solidFill>
                                <a:schemeClr val="bg1">
                                  <a:lumMod val="85000"/>
                                </a:schemeClr>
                              </a:solidFill>
                              <a:latin typeface="Cambria Math" panose="02040503050406030204" pitchFamily="18" charset="0"/>
                            </a:rPr>
                          </m:ctrlPr>
                        </m:funcPr>
                        <m:fName>
                          <m:r>
                            <m:rPr>
                              <m:sty m:val="p"/>
                            </m:rPr>
                            <a:rPr lang="en-US" b="0" i="0" smtClean="0">
                              <a:solidFill>
                                <a:schemeClr val="bg1">
                                  <a:lumMod val="85000"/>
                                </a:schemeClr>
                              </a:solidFill>
                              <a:latin typeface="Cambria Math" panose="02040503050406030204" pitchFamily="18" charset="0"/>
                            </a:rPr>
                            <m:t>arg</m:t>
                          </m:r>
                        </m:fName>
                        <m:e>
                          <m:func>
                            <m:funcPr>
                              <m:ctrlPr>
                                <a:rPr lang="en-US" b="0" i="1" smtClean="0">
                                  <a:solidFill>
                                    <a:schemeClr val="bg1">
                                      <a:lumMod val="85000"/>
                                    </a:schemeClr>
                                  </a:solidFill>
                                  <a:latin typeface="Cambria Math" panose="02040503050406030204" pitchFamily="18" charset="0"/>
                                </a:rPr>
                              </m:ctrlPr>
                            </m:funcPr>
                            <m:fName>
                              <m:r>
                                <m:rPr>
                                  <m:sty m:val="p"/>
                                </m:rPr>
                                <a:rPr lang="en-US" b="0" i="0" smtClean="0">
                                  <a:solidFill>
                                    <a:schemeClr val="bg1">
                                      <a:lumMod val="85000"/>
                                    </a:schemeClr>
                                  </a:solidFill>
                                  <a:latin typeface="Cambria Math" panose="02040503050406030204" pitchFamily="18" charset="0"/>
                                </a:rPr>
                                <m:t>min</m:t>
                              </m:r>
                            </m:fName>
                            <m:e>
                              <m:sSup>
                                <m:sSupPr>
                                  <m:ctrlPr>
                                    <a:rPr lang="en-US" b="1" i="1" smtClean="0">
                                      <a:solidFill>
                                        <a:schemeClr val="bg1">
                                          <a:lumMod val="85000"/>
                                        </a:schemeClr>
                                      </a:solidFill>
                                      <a:latin typeface="Cambria Math" panose="02040503050406030204" pitchFamily="18" charset="0"/>
                                    </a:rPr>
                                  </m:ctrlPr>
                                </m:sSupPr>
                                <m:e>
                                  <m:r>
                                    <a:rPr lang="en-US" b="1" i="0" smtClean="0">
                                      <a:solidFill>
                                        <a:schemeClr val="bg1">
                                          <a:lumMod val="85000"/>
                                        </a:schemeClr>
                                      </a:solidFill>
                                      <a:latin typeface="Cambria Math" panose="02040503050406030204" pitchFamily="18" charset="0"/>
                                    </a:rPr>
                                    <m:t>𝛜</m:t>
                                  </m:r>
                                </m:e>
                                <m:sup>
                                  <m:r>
                                    <a:rPr lang="en-US" b="1" i="0" smtClean="0">
                                      <a:solidFill>
                                        <a:schemeClr val="bg1">
                                          <a:lumMod val="85000"/>
                                        </a:schemeClr>
                                      </a:solidFill>
                                      <a:latin typeface="Cambria Math" panose="02040503050406030204" pitchFamily="18" charset="0"/>
                                    </a:rPr>
                                    <m:t>𝐓</m:t>
                                  </m:r>
                                </m:sup>
                              </m:sSup>
                              <m:sSup>
                                <m:sSupPr>
                                  <m:ctrlPr>
                                    <a:rPr lang="en-US" b="1" i="1" smtClean="0">
                                      <a:solidFill>
                                        <a:schemeClr val="bg1">
                                          <a:lumMod val="85000"/>
                                        </a:schemeClr>
                                      </a:solidFill>
                                      <a:latin typeface="Cambria Math" panose="02040503050406030204" pitchFamily="18" charset="0"/>
                                    </a:rPr>
                                  </m:ctrlPr>
                                </m:sSupPr>
                                <m:e>
                                  <m:r>
                                    <a:rPr lang="en-US" b="1" i="0" smtClean="0">
                                      <a:solidFill>
                                        <a:schemeClr val="bg1">
                                          <a:lumMod val="85000"/>
                                        </a:schemeClr>
                                      </a:solidFill>
                                      <a:latin typeface="Cambria Math" panose="02040503050406030204" pitchFamily="18" charset="0"/>
                                    </a:rPr>
                                    <m:t>𝛀</m:t>
                                  </m:r>
                                </m:e>
                                <m:sup>
                                  <m:r>
                                    <a:rPr lang="en-US" b="1" i="0" smtClean="0">
                                      <a:solidFill>
                                        <a:schemeClr val="bg1">
                                          <a:lumMod val="85000"/>
                                        </a:schemeClr>
                                      </a:solidFill>
                                      <a:latin typeface="Cambria Math" panose="02040503050406030204" pitchFamily="18" charset="0"/>
                                    </a:rPr>
                                    <m:t>−</m:t>
                                  </m:r>
                                  <m:r>
                                    <a:rPr lang="en-US" b="1" i="0" smtClean="0">
                                      <a:solidFill>
                                        <a:schemeClr val="bg1">
                                          <a:lumMod val="85000"/>
                                        </a:schemeClr>
                                      </a:solidFill>
                                      <a:latin typeface="Cambria Math" panose="02040503050406030204" pitchFamily="18" charset="0"/>
                                    </a:rPr>
                                    <m:t>𝟏</m:t>
                                  </m:r>
                                </m:sup>
                              </m:sSup>
                              <m:r>
                                <a:rPr lang="en-US" b="1" i="0" smtClean="0">
                                  <a:solidFill>
                                    <a:schemeClr val="bg1">
                                      <a:lumMod val="85000"/>
                                    </a:schemeClr>
                                  </a:solidFill>
                                  <a:latin typeface="Cambria Math" panose="02040503050406030204" pitchFamily="18" charset="0"/>
                                </a:rPr>
                                <m:t>𝛜</m:t>
                              </m:r>
                            </m:e>
                          </m:func>
                        </m:e>
                      </m:func>
                    </m:oMath>
                    <m:oMath xmlns:m="http://schemas.openxmlformats.org/officeDocument/2006/math">
                      <m:r>
                        <a:rPr lang="en-US" b="0" i="1" smtClean="0">
                          <a:solidFill>
                            <a:schemeClr val="bg1">
                              <a:lumMod val="85000"/>
                            </a:schemeClr>
                          </a:solidFill>
                          <a:latin typeface="Cambria Math" panose="02040503050406030204" pitchFamily="18" charset="0"/>
                        </a:rPr>
                        <m:t>=</m:t>
                      </m:r>
                      <m:sSup>
                        <m:sSupPr>
                          <m:ctrlPr>
                            <a:rPr lang="en-US" b="0" i="1" smtClean="0">
                              <a:solidFill>
                                <a:schemeClr val="bg1">
                                  <a:lumMod val="85000"/>
                                </a:schemeClr>
                              </a:solidFill>
                              <a:latin typeface="Cambria Math" panose="02040503050406030204" pitchFamily="18" charset="0"/>
                            </a:rPr>
                          </m:ctrlPr>
                        </m:sSupPr>
                        <m:e>
                          <m:d>
                            <m:dPr>
                              <m:ctrlPr>
                                <a:rPr lang="en-US" b="0" i="1" smtClean="0">
                                  <a:solidFill>
                                    <a:schemeClr val="bg1">
                                      <a:lumMod val="85000"/>
                                    </a:schemeClr>
                                  </a:solidFill>
                                  <a:latin typeface="Cambria Math" panose="02040503050406030204" pitchFamily="18" charset="0"/>
                                </a:rPr>
                              </m:ctrlPr>
                            </m:dPr>
                            <m:e>
                              <m:r>
                                <a:rPr lang="en-US" b="1" i="1" smtClean="0">
                                  <a:solidFill>
                                    <a:schemeClr val="bg1">
                                      <a:lumMod val="85000"/>
                                    </a:schemeClr>
                                  </a:solidFill>
                                  <a:latin typeface="Cambria Math" panose="02040503050406030204" pitchFamily="18" charset="0"/>
                                </a:rPr>
                                <m:t>𝒚</m:t>
                              </m:r>
                              <m:r>
                                <a:rPr lang="en-US" b="0" i="1" smtClean="0">
                                  <a:solidFill>
                                    <a:schemeClr val="bg1">
                                      <a:lumMod val="85000"/>
                                    </a:schemeClr>
                                  </a:solidFill>
                                  <a:latin typeface="Cambria Math" panose="02040503050406030204" pitchFamily="18" charset="0"/>
                                </a:rPr>
                                <m:t>−</m:t>
                              </m:r>
                              <m:r>
                                <a:rPr lang="en-US" b="1" i="0" smtClean="0">
                                  <a:solidFill>
                                    <a:schemeClr val="bg1">
                                      <a:lumMod val="85000"/>
                                    </a:schemeClr>
                                  </a:solidFill>
                                  <a:latin typeface="Cambria Math" panose="02040503050406030204" pitchFamily="18" charset="0"/>
                                </a:rPr>
                                <m:t>𝐗</m:t>
                              </m:r>
                              <m:r>
                                <a:rPr lang="en-US" b="1" i="0" smtClean="0">
                                  <a:solidFill>
                                    <a:schemeClr val="bg1">
                                      <a:lumMod val="85000"/>
                                    </a:schemeClr>
                                  </a:solidFill>
                                  <a:latin typeface="Cambria Math" panose="02040503050406030204" pitchFamily="18" charset="0"/>
                                </a:rPr>
                                <m:t>𝛃</m:t>
                              </m:r>
                            </m:e>
                          </m:d>
                        </m:e>
                        <m:sup>
                          <m:r>
                            <a:rPr lang="en-US" b="1" i="0" smtClean="0">
                              <a:solidFill>
                                <a:schemeClr val="bg1">
                                  <a:lumMod val="85000"/>
                                </a:schemeClr>
                              </a:solidFill>
                              <a:latin typeface="Cambria Math" panose="02040503050406030204" pitchFamily="18" charset="0"/>
                            </a:rPr>
                            <m:t>𝐓</m:t>
                          </m:r>
                        </m:sup>
                      </m:sSup>
                      <m:sSup>
                        <m:sSupPr>
                          <m:ctrlPr>
                            <a:rPr lang="en-US" b="1" i="1" smtClean="0">
                              <a:solidFill>
                                <a:schemeClr val="bg1">
                                  <a:lumMod val="85000"/>
                                </a:schemeClr>
                              </a:solidFill>
                              <a:latin typeface="Cambria Math" panose="02040503050406030204" pitchFamily="18" charset="0"/>
                            </a:rPr>
                          </m:ctrlPr>
                        </m:sSupPr>
                        <m:e>
                          <m:r>
                            <a:rPr lang="en-US" b="1" i="0" smtClean="0">
                              <a:solidFill>
                                <a:schemeClr val="bg1">
                                  <a:lumMod val="85000"/>
                                </a:schemeClr>
                              </a:solidFill>
                              <a:latin typeface="Cambria Math" panose="02040503050406030204" pitchFamily="18" charset="0"/>
                            </a:rPr>
                            <m:t>𝛀</m:t>
                          </m:r>
                        </m:e>
                        <m:sup>
                          <m:r>
                            <a:rPr lang="en-US" b="1" i="1" smtClean="0">
                              <a:solidFill>
                                <a:schemeClr val="bg1">
                                  <a:lumMod val="85000"/>
                                </a:schemeClr>
                              </a:solidFill>
                              <a:latin typeface="Cambria Math" panose="02040503050406030204" pitchFamily="18" charset="0"/>
                            </a:rPr>
                            <m:t>−</m:t>
                          </m:r>
                          <m:r>
                            <a:rPr lang="en-US" b="1" i="1" smtClean="0">
                              <a:solidFill>
                                <a:schemeClr val="bg1">
                                  <a:lumMod val="85000"/>
                                </a:schemeClr>
                              </a:solidFill>
                              <a:latin typeface="Cambria Math" panose="02040503050406030204" pitchFamily="18" charset="0"/>
                            </a:rPr>
                            <m:t>𝟏</m:t>
                          </m:r>
                        </m:sup>
                      </m:sSup>
                      <m:d>
                        <m:dPr>
                          <m:ctrlPr>
                            <a:rPr lang="en-US" b="0" i="1" smtClean="0">
                              <a:solidFill>
                                <a:schemeClr val="bg1">
                                  <a:lumMod val="85000"/>
                                </a:schemeClr>
                              </a:solidFill>
                              <a:latin typeface="Cambria Math" panose="02040503050406030204" pitchFamily="18" charset="0"/>
                            </a:rPr>
                          </m:ctrlPr>
                        </m:dPr>
                        <m:e>
                          <m:r>
                            <a:rPr lang="en-US" b="1" i="1">
                              <a:solidFill>
                                <a:schemeClr val="bg1">
                                  <a:lumMod val="85000"/>
                                </a:schemeClr>
                              </a:solidFill>
                              <a:latin typeface="Cambria Math" panose="02040503050406030204" pitchFamily="18" charset="0"/>
                            </a:rPr>
                            <m:t>𝒚</m:t>
                          </m:r>
                          <m:r>
                            <a:rPr lang="en-US" i="1">
                              <a:solidFill>
                                <a:schemeClr val="bg1">
                                  <a:lumMod val="85000"/>
                                </a:schemeClr>
                              </a:solidFill>
                              <a:latin typeface="Cambria Math" panose="02040503050406030204" pitchFamily="18" charset="0"/>
                            </a:rPr>
                            <m:t>−</m:t>
                          </m:r>
                          <m:r>
                            <a:rPr lang="en-US" b="1">
                              <a:solidFill>
                                <a:schemeClr val="bg1">
                                  <a:lumMod val="85000"/>
                                </a:schemeClr>
                              </a:solidFill>
                              <a:latin typeface="Cambria Math" panose="02040503050406030204" pitchFamily="18" charset="0"/>
                            </a:rPr>
                            <m:t>𝐗</m:t>
                          </m:r>
                          <m:r>
                            <a:rPr lang="en-US" b="1">
                              <a:solidFill>
                                <a:schemeClr val="bg1">
                                  <a:lumMod val="85000"/>
                                </a:schemeClr>
                              </a:solidFill>
                              <a:latin typeface="Cambria Math" panose="02040503050406030204" pitchFamily="18" charset="0"/>
                            </a:rPr>
                            <m:t>𝛃</m:t>
                          </m:r>
                        </m:e>
                      </m:d>
                    </m:oMath>
                    <m:oMath xmlns:m="http://schemas.openxmlformats.org/officeDocument/2006/math">
                      <m:r>
                        <a:rPr lang="en-US" b="0" i="1" smtClean="0">
                          <a:solidFill>
                            <a:schemeClr val="bg1">
                              <a:lumMod val="85000"/>
                            </a:schemeClr>
                          </a:solidFill>
                          <a:latin typeface="Cambria Math" panose="02040503050406030204" pitchFamily="18" charset="0"/>
                          <a:ea typeface="Cambria Math" panose="02040503050406030204" pitchFamily="18" charset="0"/>
                        </a:rPr>
                        <m:t>⇓</m:t>
                      </m:r>
                    </m:oMath>
                    <m:oMath xmlns:m="http://schemas.openxmlformats.org/officeDocument/2006/math">
                      <m:sSup>
                        <m:sSupPr>
                          <m:ctrlPr>
                            <a:rPr lang="en-US" b="1" i="1" smtClean="0">
                              <a:solidFill>
                                <a:schemeClr val="bg1">
                                  <a:lumMod val="85000"/>
                                </a:schemeClr>
                              </a:solidFill>
                              <a:latin typeface="Cambria Math" panose="02040503050406030204" pitchFamily="18" charset="0"/>
                              <a:ea typeface="Cambria Math" panose="02040503050406030204" pitchFamily="18" charset="0"/>
                            </a:rPr>
                          </m:ctrlPr>
                        </m:sSupPr>
                        <m:e>
                          <m:r>
                            <a:rPr lang="en-US" b="1" i="0" smtClean="0">
                              <a:solidFill>
                                <a:schemeClr val="bg1">
                                  <a:lumMod val="85000"/>
                                </a:schemeClr>
                              </a:solidFill>
                              <a:latin typeface="Cambria Math" panose="02040503050406030204" pitchFamily="18" charset="0"/>
                              <a:ea typeface="Cambria Math" panose="02040503050406030204" pitchFamily="18" charset="0"/>
                            </a:rPr>
                            <m:t>𝐗</m:t>
                          </m:r>
                        </m:e>
                        <m:sup>
                          <m:r>
                            <a:rPr lang="en-US" b="1" i="0" smtClean="0">
                              <a:solidFill>
                                <a:schemeClr val="bg1">
                                  <a:lumMod val="85000"/>
                                </a:schemeClr>
                              </a:solidFill>
                              <a:latin typeface="Cambria Math" panose="02040503050406030204" pitchFamily="18" charset="0"/>
                              <a:ea typeface="Cambria Math" panose="02040503050406030204" pitchFamily="18" charset="0"/>
                            </a:rPr>
                            <m:t>𝐓</m:t>
                          </m:r>
                        </m:sup>
                      </m:sSup>
                      <m:sSup>
                        <m:sSupPr>
                          <m:ctrlPr>
                            <a:rPr lang="en-US" b="1" i="1" smtClean="0">
                              <a:solidFill>
                                <a:schemeClr val="bg1">
                                  <a:lumMod val="85000"/>
                                </a:schemeClr>
                              </a:solidFill>
                              <a:latin typeface="Cambria Math" panose="02040503050406030204" pitchFamily="18" charset="0"/>
                              <a:ea typeface="Cambria Math" panose="02040503050406030204" pitchFamily="18" charset="0"/>
                            </a:rPr>
                          </m:ctrlPr>
                        </m:sSupPr>
                        <m:e>
                          <m:r>
                            <a:rPr lang="en-US" b="1" i="0" smtClean="0">
                              <a:solidFill>
                                <a:schemeClr val="bg1">
                                  <a:lumMod val="85000"/>
                                </a:schemeClr>
                              </a:solidFill>
                              <a:latin typeface="Cambria Math" panose="02040503050406030204" pitchFamily="18" charset="0"/>
                              <a:ea typeface="Cambria Math" panose="02040503050406030204" pitchFamily="18" charset="0"/>
                            </a:rPr>
                            <m:t>𝛀</m:t>
                          </m:r>
                        </m:e>
                        <m:sup>
                          <m:r>
                            <a:rPr lang="en-US" b="1" i="0" smtClean="0">
                              <a:solidFill>
                                <a:schemeClr val="bg1">
                                  <a:lumMod val="85000"/>
                                </a:schemeClr>
                              </a:solidFill>
                              <a:latin typeface="Cambria Math" panose="02040503050406030204" pitchFamily="18" charset="0"/>
                              <a:ea typeface="Cambria Math" panose="02040503050406030204" pitchFamily="18" charset="0"/>
                            </a:rPr>
                            <m:t>−</m:t>
                          </m:r>
                          <m:r>
                            <a:rPr lang="en-US" b="1" i="0" smtClean="0">
                              <a:solidFill>
                                <a:schemeClr val="bg1">
                                  <a:lumMod val="85000"/>
                                </a:schemeClr>
                              </a:solidFill>
                              <a:latin typeface="Cambria Math" panose="02040503050406030204" pitchFamily="18" charset="0"/>
                              <a:ea typeface="Cambria Math" panose="02040503050406030204" pitchFamily="18" charset="0"/>
                            </a:rPr>
                            <m:t>𝟏</m:t>
                          </m:r>
                        </m:sup>
                      </m:sSup>
                      <m:r>
                        <a:rPr lang="en-US" b="1" i="0" smtClean="0">
                          <a:solidFill>
                            <a:schemeClr val="bg1">
                              <a:lumMod val="85000"/>
                            </a:schemeClr>
                          </a:solidFill>
                          <a:latin typeface="Cambria Math" panose="02040503050406030204" pitchFamily="18" charset="0"/>
                          <a:ea typeface="Cambria Math" panose="02040503050406030204" pitchFamily="18" charset="0"/>
                        </a:rPr>
                        <m:t>𝐲</m:t>
                      </m:r>
                      <m:r>
                        <a:rPr lang="en-US" b="1" i="0" smtClean="0">
                          <a:solidFill>
                            <a:schemeClr val="bg1">
                              <a:lumMod val="85000"/>
                            </a:schemeClr>
                          </a:solidFill>
                          <a:latin typeface="Cambria Math" panose="02040503050406030204" pitchFamily="18" charset="0"/>
                          <a:ea typeface="Cambria Math" panose="02040503050406030204" pitchFamily="18" charset="0"/>
                        </a:rPr>
                        <m:t>−</m:t>
                      </m:r>
                      <m:sSup>
                        <m:sSupPr>
                          <m:ctrlPr>
                            <a:rPr lang="en-US" b="1" i="1">
                              <a:solidFill>
                                <a:schemeClr val="bg1">
                                  <a:lumMod val="85000"/>
                                </a:schemeClr>
                              </a:solidFill>
                              <a:latin typeface="Cambria Math" panose="02040503050406030204" pitchFamily="18" charset="0"/>
                              <a:ea typeface="Cambria Math" panose="02040503050406030204" pitchFamily="18" charset="0"/>
                            </a:rPr>
                          </m:ctrlPr>
                        </m:sSupPr>
                        <m:e>
                          <m:r>
                            <a:rPr lang="en-US" b="1">
                              <a:solidFill>
                                <a:schemeClr val="bg1">
                                  <a:lumMod val="85000"/>
                                </a:schemeClr>
                              </a:solidFill>
                              <a:latin typeface="Cambria Math" panose="02040503050406030204" pitchFamily="18" charset="0"/>
                              <a:ea typeface="Cambria Math" panose="02040503050406030204" pitchFamily="18" charset="0"/>
                            </a:rPr>
                            <m:t>𝐗</m:t>
                          </m:r>
                        </m:e>
                        <m:sup>
                          <m:r>
                            <a:rPr lang="en-US" b="1">
                              <a:solidFill>
                                <a:schemeClr val="bg1">
                                  <a:lumMod val="85000"/>
                                </a:schemeClr>
                              </a:solidFill>
                              <a:latin typeface="Cambria Math" panose="02040503050406030204" pitchFamily="18" charset="0"/>
                              <a:ea typeface="Cambria Math" panose="02040503050406030204" pitchFamily="18" charset="0"/>
                            </a:rPr>
                            <m:t>𝐓</m:t>
                          </m:r>
                        </m:sup>
                      </m:sSup>
                      <m:sSup>
                        <m:sSupPr>
                          <m:ctrlPr>
                            <a:rPr lang="en-US" b="1" i="1">
                              <a:solidFill>
                                <a:schemeClr val="bg1">
                                  <a:lumMod val="85000"/>
                                </a:schemeClr>
                              </a:solidFill>
                              <a:latin typeface="Cambria Math" panose="02040503050406030204" pitchFamily="18" charset="0"/>
                              <a:ea typeface="Cambria Math" panose="02040503050406030204" pitchFamily="18" charset="0"/>
                            </a:rPr>
                          </m:ctrlPr>
                        </m:sSupPr>
                        <m:e>
                          <m:r>
                            <a:rPr lang="en-US" b="1">
                              <a:solidFill>
                                <a:schemeClr val="bg1">
                                  <a:lumMod val="85000"/>
                                </a:schemeClr>
                              </a:solidFill>
                              <a:latin typeface="Cambria Math" panose="02040503050406030204" pitchFamily="18" charset="0"/>
                              <a:ea typeface="Cambria Math" panose="02040503050406030204" pitchFamily="18" charset="0"/>
                            </a:rPr>
                            <m:t>𝛀</m:t>
                          </m:r>
                        </m:e>
                        <m:sup>
                          <m:r>
                            <a:rPr lang="en-US" b="1">
                              <a:solidFill>
                                <a:schemeClr val="bg1">
                                  <a:lumMod val="85000"/>
                                </a:schemeClr>
                              </a:solidFill>
                              <a:latin typeface="Cambria Math" panose="02040503050406030204" pitchFamily="18" charset="0"/>
                              <a:ea typeface="Cambria Math" panose="02040503050406030204" pitchFamily="18" charset="0"/>
                            </a:rPr>
                            <m:t>−</m:t>
                          </m:r>
                          <m:r>
                            <a:rPr lang="en-US" b="1">
                              <a:solidFill>
                                <a:schemeClr val="bg1">
                                  <a:lumMod val="85000"/>
                                </a:schemeClr>
                              </a:solidFill>
                              <a:latin typeface="Cambria Math" panose="02040503050406030204" pitchFamily="18" charset="0"/>
                              <a:ea typeface="Cambria Math" panose="02040503050406030204" pitchFamily="18" charset="0"/>
                            </a:rPr>
                            <m:t>𝟏</m:t>
                          </m:r>
                        </m:sup>
                      </m:sSup>
                      <m:r>
                        <a:rPr lang="en-US" b="1" i="0" smtClean="0">
                          <a:solidFill>
                            <a:schemeClr val="bg1">
                              <a:lumMod val="85000"/>
                            </a:schemeClr>
                          </a:solidFill>
                          <a:latin typeface="Cambria Math" panose="02040503050406030204" pitchFamily="18" charset="0"/>
                          <a:ea typeface="Cambria Math" panose="02040503050406030204" pitchFamily="18" charset="0"/>
                        </a:rPr>
                        <m:t>𝐗</m:t>
                      </m:r>
                      <m:r>
                        <a:rPr lang="en-US" b="1" i="0" smtClean="0">
                          <a:solidFill>
                            <a:schemeClr val="bg1">
                              <a:lumMod val="85000"/>
                            </a:schemeClr>
                          </a:solidFill>
                          <a:latin typeface="Cambria Math" panose="02040503050406030204" pitchFamily="18" charset="0"/>
                          <a:ea typeface="Cambria Math" panose="02040503050406030204" pitchFamily="18" charset="0"/>
                        </a:rPr>
                        <m:t>𝛃</m:t>
                      </m:r>
                      <m:r>
                        <a:rPr lang="en-US" b="1" i="1" smtClean="0">
                          <a:solidFill>
                            <a:schemeClr val="bg1">
                              <a:lumMod val="85000"/>
                            </a:schemeClr>
                          </a:solidFill>
                          <a:latin typeface="Cambria Math" panose="02040503050406030204" pitchFamily="18" charset="0"/>
                          <a:ea typeface="Cambria Math" panose="02040503050406030204" pitchFamily="18" charset="0"/>
                        </a:rPr>
                        <m:t>=</m:t>
                      </m:r>
                      <m:r>
                        <a:rPr lang="en-US" b="1" i="1" smtClean="0">
                          <a:solidFill>
                            <a:schemeClr val="bg1">
                              <a:lumMod val="85000"/>
                            </a:schemeClr>
                          </a:solidFill>
                          <a:latin typeface="Cambria Math" panose="02040503050406030204" pitchFamily="18" charset="0"/>
                          <a:ea typeface="Cambria Math" panose="02040503050406030204" pitchFamily="18" charset="0"/>
                        </a:rPr>
                        <m:t>𝟎</m:t>
                      </m:r>
                    </m:oMath>
                    <m:oMath xmlns:m="http://schemas.openxmlformats.org/officeDocument/2006/math">
                      <m:r>
                        <a:rPr lang="en-US" b="1" i="1" smtClean="0">
                          <a:solidFill>
                            <a:schemeClr val="bg1">
                              <a:lumMod val="85000"/>
                            </a:schemeClr>
                          </a:solidFill>
                          <a:latin typeface="Cambria Math" panose="02040503050406030204" pitchFamily="18" charset="0"/>
                          <a:ea typeface="Cambria Math" panose="02040503050406030204" pitchFamily="18" charset="0"/>
                        </a:rPr>
                        <m:t>∴</m:t>
                      </m:r>
                    </m:oMath>
                    <m:oMath xmlns:m="http://schemas.openxmlformats.org/officeDocument/2006/math">
                      <m:r>
                        <a:rPr lang="en-US" b="1" i="0" smtClean="0">
                          <a:solidFill>
                            <a:srgbClr val="0070C0"/>
                          </a:solidFill>
                          <a:latin typeface="Cambria Math" panose="02040503050406030204" pitchFamily="18" charset="0"/>
                          <a:ea typeface="Cambria Math" panose="02040503050406030204" pitchFamily="18" charset="0"/>
                        </a:rPr>
                        <m:t>𝛃</m:t>
                      </m:r>
                      <m:r>
                        <a:rPr lang="en-US" b="1" i="1" smtClean="0">
                          <a:solidFill>
                            <a:srgbClr val="0070C0"/>
                          </a:solidFill>
                          <a:latin typeface="Cambria Math" panose="02040503050406030204" pitchFamily="18" charset="0"/>
                          <a:ea typeface="Cambria Math" panose="02040503050406030204" pitchFamily="18" charset="0"/>
                        </a:rPr>
                        <m:t>=</m:t>
                      </m:r>
                      <m:sSup>
                        <m:sSupPr>
                          <m:ctrlPr>
                            <a:rPr lang="en-US" b="1" i="1" smtClean="0">
                              <a:solidFill>
                                <a:srgbClr val="0070C0"/>
                              </a:solidFill>
                              <a:latin typeface="Cambria Math" panose="02040503050406030204" pitchFamily="18" charset="0"/>
                              <a:ea typeface="Cambria Math" panose="02040503050406030204" pitchFamily="18" charset="0"/>
                            </a:rPr>
                          </m:ctrlPr>
                        </m:sSupPr>
                        <m:e>
                          <m:d>
                            <m:dPr>
                              <m:ctrlPr>
                                <a:rPr lang="en-US" b="1" i="1" smtClean="0">
                                  <a:solidFill>
                                    <a:srgbClr val="0070C0"/>
                                  </a:solidFill>
                                  <a:latin typeface="Cambria Math" panose="02040503050406030204" pitchFamily="18" charset="0"/>
                                  <a:ea typeface="Cambria Math" panose="02040503050406030204" pitchFamily="18" charset="0"/>
                                </a:rPr>
                              </m:ctrlPr>
                            </m:dPr>
                            <m:e>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𝐗</m:t>
                                  </m:r>
                                </m:e>
                                <m:sup>
                                  <m:r>
                                    <a:rPr lang="en-US" b="1" i="0" smtClean="0">
                                      <a:solidFill>
                                        <a:srgbClr val="0070C0"/>
                                      </a:solidFill>
                                      <a:latin typeface="Cambria Math" panose="02040503050406030204" pitchFamily="18" charset="0"/>
                                      <a:ea typeface="Cambria Math" panose="02040503050406030204" pitchFamily="18" charset="0"/>
                                    </a:rPr>
                                    <m:t>𝐓</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𝛀</m:t>
                                  </m:r>
                                </m:e>
                                <m:sup>
                                  <m:r>
                                    <a:rPr lang="en-US" b="1" i="0" smtClean="0">
                                      <a:solidFill>
                                        <a:srgbClr val="0070C0"/>
                                      </a:solidFill>
                                      <a:latin typeface="Cambria Math" panose="02040503050406030204" pitchFamily="18" charset="0"/>
                                      <a:ea typeface="Cambria Math" panose="02040503050406030204" pitchFamily="18" charset="0"/>
                                    </a:rPr>
                                    <m:t>−</m:t>
                                  </m:r>
                                  <m:r>
                                    <a:rPr lang="en-US" b="1" i="0" smtClean="0">
                                      <a:solidFill>
                                        <a:srgbClr val="0070C0"/>
                                      </a:solidFill>
                                      <a:latin typeface="Cambria Math" panose="02040503050406030204" pitchFamily="18" charset="0"/>
                                      <a:ea typeface="Cambria Math" panose="02040503050406030204" pitchFamily="18" charset="0"/>
                                    </a:rPr>
                                    <m:t>𝟏</m:t>
                                  </m:r>
                                </m:sup>
                              </m:sSup>
                              <m:r>
                                <a:rPr lang="en-US" b="1" i="0" smtClean="0">
                                  <a:solidFill>
                                    <a:srgbClr val="0070C0"/>
                                  </a:solidFill>
                                  <a:latin typeface="Cambria Math" panose="02040503050406030204" pitchFamily="18" charset="0"/>
                                  <a:ea typeface="Cambria Math" panose="02040503050406030204" pitchFamily="18" charset="0"/>
                                </a:rPr>
                                <m:t>𝐗</m:t>
                              </m:r>
                            </m:e>
                          </m:d>
                        </m:e>
                        <m:sup>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𝟏</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𝐗</m:t>
                          </m:r>
                        </m:e>
                        <m:sup>
                          <m:r>
                            <a:rPr lang="en-US" b="1" i="0" smtClean="0">
                              <a:solidFill>
                                <a:srgbClr val="0070C0"/>
                              </a:solidFill>
                              <a:latin typeface="Cambria Math" panose="02040503050406030204" pitchFamily="18" charset="0"/>
                              <a:ea typeface="Cambria Math" panose="02040503050406030204" pitchFamily="18" charset="0"/>
                            </a:rPr>
                            <m:t>𝐓</m:t>
                          </m:r>
                        </m:sup>
                      </m:sSup>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0" smtClean="0">
                              <a:solidFill>
                                <a:srgbClr val="0070C0"/>
                              </a:solidFill>
                              <a:latin typeface="Cambria Math" panose="02040503050406030204" pitchFamily="18" charset="0"/>
                              <a:ea typeface="Cambria Math" panose="02040503050406030204" pitchFamily="18" charset="0"/>
                            </a:rPr>
                            <m:t>𝛀</m:t>
                          </m:r>
                        </m:e>
                        <m:sup>
                          <m:r>
                            <a:rPr lang="en-US" b="1" i="0" smtClean="0">
                              <a:solidFill>
                                <a:srgbClr val="0070C0"/>
                              </a:solidFill>
                              <a:latin typeface="Cambria Math" panose="02040503050406030204" pitchFamily="18" charset="0"/>
                              <a:ea typeface="Cambria Math" panose="02040503050406030204" pitchFamily="18" charset="0"/>
                            </a:rPr>
                            <m:t>−</m:t>
                          </m:r>
                          <m:r>
                            <a:rPr lang="en-US" b="1" i="0" smtClean="0">
                              <a:solidFill>
                                <a:srgbClr val="0070C0"/>
                              </a:solidFill>
                              <a:latin typeface="Cambria Math" panose="02040503050406030204" pitchFamily="18" charset="0"/>
                              <a:ea typeface="Cambria Math" panose="02040503050406030204" pitchFamily="18" charset="0"/>
                            </a:rPr>
                            <m:t>𝟏</m:t>
                          </m:r>
                        </m:sup>
                      </m:sSup>
                      <m:r>
                        <a:rPr lang="en-US" b="1" i="0" smtClean="0">
                          <a:solidFill>
                            <a:srgbClr val="0070C0"/>
                          </a:solidFill>
                          <a:latin typeface="Cambria Math" panose="02040503050406030204" pitchFamily="18" charset="0"/>
                          <a:ea typeface="Cambria Math" panose="02040503050406030204" pitchFamily="18" charset="0"/>
                        </a:rPr>
                        <m:t>𝐲</m:t>
                      </m:r>
                    </m:oMath>
                  </m:oMathPara>
                </a14:m>
                <a:endParaRPr lang="en-US" b="1" dirty="0"/>
              </a:p>
            </p:txBody>
          </p:sp>
        </mc:Choice>
        <mc:Fallback xmlns="">
          <p:sp>
            <p:nvSpPr>
              <p:cNvPr id="3" name="Content Placeholder 2">
                <a:extLst>
                  <a:ext uri="{FF2B5EF4-FFF2-40B4-BE49-F238E27FC236}">
                    <a16:creationId xmlns:a16="http://schemas.microsoft.com/office/drawing/2014/main" id="{FD8B5BE4-152F-48BD-92D7-442D8CD1854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BEF3473-A8A1-40B9-9ADA-4CD99915E754}"/>
              </a:ext>
            </a:extLst>
          </p:cNvPr>
          <p:cNvPicPr>
            <a:picLocks noChangeAspect="1"/>
          </p:cNvPicPr>
          <p:nvPr/>
        </p:nvPicPr>
        <p:blipFill>
          <a:blip r:embed="rId3"/>
          <a:stretch>
            <a:fillRect/>
          </a:stretch>
        </p:blipFill>
        <p:spPr>
          <a:xfrm>
            <a:off x="7321650" y="3571128"/>
            <a:ext cx="2401085" cy="3113816"/>
          </a:xfrm>
          <a:prstGeom prst="rect">
            <a:avLst/>
          </a:prstGeom>
        </p:spPr>
      </p:pic>
      <mc:AlternateContent xmlns:mc="http://schemas.openxmlformats.org/markup-compatibility/2006" xmlns:a14="http://schemas.microsoft.com/office/drawing/2010/main">
        <mc:Choice Requires="a14">
          <p:sp>
            <p:nvSpPr>
              <p:cNvPr id="6" name="Speech Bubble: Rectangle with Corners Rounded 5">
                <a:extLst>
                  <a:ext uri="{FF2B5EF4-FFF2-40B4-BE49-F238E27FC236}">
                    <a16:creationId xmlns:a16="http://schemas.microsoft.com/office/drawing/2014/main" id="{8BBB9FFF-406F-4EF0-A815-995DA22B20C7}"/>
                  </a:ext>
                </a:extLst>
              </p:cNvPr>
              <p:cNvSpPr/>
              <p:nvPr/>
            </p:nvSpPr>
            <p:spPr>
              <a:xfrm>
                <a:off x="9213448" y="2824223"/>
                <a:ext cx="2397359" cy="1504709"/>
              </a:xfrm>
              <a:prstGeom prst="wedgeRoundRectCallout">
                <a:avLst>
                  <a:gd name="adj1" fmla="val -72976"/>
                  <a:gd name="adj2" fmla="val 6173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Hey, Doc.!</a:t>
                </a:r>
              </a:p>
              <a:p>
                <a:pPr algn="ctr"/>
                <a:r>
                  <a:rPr lang="en-US" dirty="0">
                    <a:solidFill>
                      <a:schemeClr val="tx1"/>
                    </a:solidFill>
                  </a:rPr>
                  <a:t>Do you get the OLS coefficient when </a:t>
                </a:r>
                <a14:m>
                  <m:oMath xmlns:m="http://schemas.openxmlformats.org/officeDocument/2006/math">
                    <m:r>
                      <m:rPr>
                        <m:sty m:val="p"/>
                      </m:rPr>
                      <a:rPr lang="en-US" b="0" i="0" smtClean="0">
                        <a:solidFill>
                          <a:schemeClr val="tx1"/>
                        </a:solidFill>
                        <a:latin typeface="Cambria Math" panose="02040503050406030204" pitchFamily="18" charset="0"/>
                      </a:rPr>
                      <m:t>Ω</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r>
                      <a:rPr lang="en-US" b="1" i="0" smtClean="0">
                        <a:solidFill>
                          <a:schemeClr val="tx1"/>
                        </a:solidFill>
                        <a:latin typeface="Cambria Math" panose="02040503050406030204" pitchFamily="18" charset="0"/>
                      </a:rPr>
                      <m:t>𝐈</m:t>
                    </m:r>
                  </m:oMath>
                </a14:m>
                <a:r>
                  <a:rPr lang="en-US" dirty="0">
                    <a:solidFill>
                      <a:schemeClr val="tx1"/>
                    </a:solidFill>
                  </a:rPr>
                  <a:t>?</a:t>
                </a:r>
              </a:p>
              <a:p>
                <a:pPr algn="ctr"/>
                <a:r>
                  <a:rPr lang="en-US" dirty="0">
                    <a:solidFill>
                      <a:schemeClr val="tx1"/>
                    </a:solidFill>
                  </a:rPr>
                  <a:t>You should…</a:t>
                </a:r>
              </a:p>
            </p:txBody>
          </p:sp>
        </mc:Choice>
        <mc:Fallback xmlns="">
          <p:sp>
            <p:nvSpPr>
              <p:cNvPr id="6" name="Speech Bubble: Rectangle with Corners Rounded 5">
                <a:extLst>
                  <a:ext uri="{FF2B5EF4-FFF2-40B4-BE49-F238E27FC236}">
                    <a16:creationId xmlns:a16="http://schemas.microsoft.com/office/drawing/2014/main" id="{8BBB9FFF-406F-4EF0-A815-995DA22B20C7}"/>
                  </a:ext>
                </a:extLst>
              </p:cNvPr>
              <p:cNvSpPr>
                <a:spLocks noRot="1" noChangeAspect="1" noMove="1" noResize="1" noEditPoints="1" noAdjustHandles="1" noChangeArrowheads="1" noChangeShapeType="1" noTextEdit="1"/>
              </p:cNvSpPr>
              <p:nvPr/>
            </p:nvSpPr>
            <p:spPr>
              <a:xfrm>
                <a:off x="9213448" y="2824223"/>
                <a:ext cx="2397359" cy="1504709"/>
              </a:xfrm>
              <a:prstGeom prst="wedgeRoundRectCallout">
                <a:avLst>
                  <a:gd name="adj1" fmla="val -72976"/>
                  <a:gd name="adj2" fmla="val 61731"/>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6589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633BB79-0208-48A8-BBC3-BD5A81AC5D7F}"/>
              </a:ext>
            </a:extLst>
          </p:cNvPr>
          <p:cNvSpPr>
            <a:spLocks noGrp="1"/>
          </p:cNvSpPr>
          <p:nvPr>
            <p:ph type="title"/>
          </p:nvPr>
        </p:nvSpPr>
        <p:spPr>
          <a:xfrm>
            <a:off x="609906" y="702155"/>
            <a:ext cx="3568661" cy="1269713"/>
          </a:xfrm>
        </p:spPr>
        <p:txBody>
          <a:bodyPr>
            <a:normAutofit/>
          </a:bodyPr>
          <a:lstStyle/>
          <a:p>
            <a:r>
              <a:rPr lang="en-US" dirty="0"/>
              <a:t>I         fixed effects, but…</a:t>
            </a:r>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E71FF4-6961-4C66-9132-11FE514DB665}"/>
              </a:ext>
            </a:extLst>
          </p:cNvPr>
          <p:cNvSpPr>
            <a:spLocks noGrp="1"/>
          </p:cNvSpPr>
          <p:nvPr>
            <p:ph idx="1"/>
          </p:nvPr>
        </p:nvSpPr>
        <p:spPr>
          <a:xfrm>
            <a:off x="609906" y="2340864"/>
            <a:ext cx="3568661" cy="3634486"/>
          </a:xfrm>
        </p:spPr>
        <p:txBody>
          <a:bodyPr>
            <a:normAutofit/>
          </a:bodyPr>
          <a:lstStyle/>
          <a:p>
            <a:pPr marL="0" indent="0">
              <a:buNone/>
            </a:pPr>
            <a:r>
              <a:rPr lang="en-US" dirty="0"/>
              <a:t>… it has a technical, mathematical, problem:</a:t>
            </a:r>
          </a:p>
        </p:txBody>
      </p:sp>
      <p:pic>
        <p:nvPicPr>
          <p:cNvPr id="4" name="Picture 3">
            <a:extLst>
              <a:ext uri="{FF2B5EF4-FFF2-40B4-BE49-F238E27FC236}">
                <a16:creationId xmlns:a16="http://schemas.microsoft.com/office/drawing/2014/main" id="{1DE17515-9FA0-4D8F-B854-F200A65832B1}"/>
              </a:ext>
            </a:extLst>
          </p:cNvPr>
          <p:cNvPicPr>
            <a:picLocks noChangeAspect="1"/>
          </p:cNvPicPr>
          <p:nvPr/>
        </p:nvPicPr>
        <p:blipFill>
          <a:blip r:embed="rId2"/>
          <a:stretch>
            <a:fillRect/>
          </a:stretch>
        </p:blipFill>
        <p:spPr>
          <a:xfrm>
            <a:off x="5609446" y="702156"/>
            <a:ext cx="4824972" cy="5273194"/>
          </a:xfrm>
          <a:prstGeom prst="rect">
            <a:avLst/>
          </a:prstGeom>
        </p:spPr>
      </p:pic>
      <p:pic>
        <p:nvPicPr>
          <p:cNvPr id="1026" name="Picture 2" descr="See the source image">
            <a:extLst>
              <a:ext uri="{FF2B5EF4-FFF2-40B4-BE49-F238E27FC236}">
                <a16:creationId xmlns:a16="http://schemas.microsoft.com/office/drawing/2014/main" id="{1ABAED10-77EC-4E55-9649-2DCB50AD8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58" y="826464"/>
            <a:ext cx="756059" cy="75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30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F156-C024-4356-8DD1-CE97DA430FAC}"/>
              </a:ext>
            </a:extLst>
          </p:cNvPr>
          <p:cNvSpPr>
            <a:spLocks noGrp="1"/>
          </p:cNvSpPr>
          <p:nvPr>
            <p:ph type="title"/>
          </p:nvPr>
        </p:nvSpPr>
        <p:spPr/>
        <p:txBody>
          <a:bodyPr/>
          <a:lstStyle/>
          <a:p>
            <a:r>
              <a:rPr lang="en-US" dirty="0"/>
              <a:t>special cases of the GLS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ABE806-492E-4781-B3C4-7842BAD1BCA0}"/>
                  </a:ext>
                </a:extLst>
              </p:cNvPr>
              <p:cNvSpPr>
                <a:spLocks noGrp="1"/>
              </p:cNvSpPr>
              <p:nvPr>
                <p:ph idx="1"/>
              </p:nvPr>
            </p:nvSpPr>
            <p:spPr>
              <a:xfrm>
                <a:off x="581193" y="2340864"/>
                <a:ext cx="6013917" cy="3634486"/>
              </a:xfrm>
            </p:spPr>
            <p:txBody>
              <a:bodyPr>
                <a:normAutofit lnSpcReduction="10000"/>
              </a:bodyPr>
              <a:lstStyle/>
              <a:p>
                <a:r>
                  <a:rPr lang="en-US" dirty="0"/>
                  <a:t>Matrix </a:t>
                </a:r>
                <a14:m>
                  <m:oMath xmlns:m="http://schemas.openxmlformats.org/officeDocument/2006/math">
                    <m:r>
                      <m:rPr>
                        <m:sty m:val="p"/>
                      </m:rPr>
                      <a:rPr lang="en-US" b="0" i="0" smtClean="0">
                        <a:latin typeface="Cambria Math" panose="02040503050406030204" pitchFamily="18" charset="0"/>
                      </a:rPr>
                      <m:t>Ω</m:t>
                    </m:r>
                  </m:oMath>
                </a14:m>
                <a:r>
                  <a:rPr lang="en-US" dirty="0"/>
                  <a:t> enables us to model more complex patterns of variance and covariance between residuals</a:t>
                </a:r>
              </a:p>
              <a:p>
                <a:r>
                  <a:rPr lang="en-US" dirty="0"/>
                  <a:t>If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m:rPr>
                        <m:sty m:val="p"/>
                      </m:rPr>
                      <a:rPr lang="en-US" b="0" i="0" smtClean="0">
                        <a:latin typeface="Cambria Math" panose="02040503050406030204" pitchFamily="18" charset="0"/>
                      </a:rPr>
                      <m:t>I</m:t>
                    </m:r>
                  </m:oMath>
                </a14:m>
                <a:r>
                  <a:rPr lang="en-US" dirty="0"/>
                  <a:t> (</a:t>
                </a:r>
                <a:r>
                  <a:rPr lang="en-US" dirty="0">
                    <a:solidFill>
                      <a:srgbClr val="0070C0"/>
                    </a:solidFill>
                  </a:rPr>
                  <a:t>diagonal and all terms equal</a:t>
                </a:r>
                <a:r>
                  <a:rPr lang="en-US" dirty="0"/>
                  <a:t>), the estimate for </a:t>
                </a:r>
                <a14:m>
                  <m:oMath xmlns:m="http://schemas.openxmlformats.org/officeDocument/2006/math">
                    <m:r>
                      <a:rPr lang="en-US" b="0" i="1" smtClean="0">
                        <a:latin typeface="Cambria Math" panose="02040503050406030204" pitchFamily="18" charset="0"/>
                      </a:rPr>
                      <m:t>𝛽</m:t>
                    </m:r>
                  </m:oMath>
                </a14:m>
                <a:r>
                  <a:rPr lang="en-US" dirty="0"/>
                  <a:t> becomes equivalent to the estimate of the classical least-squares regression</a:t>
                </a:r>
              </a:p>
              <a:p>
                <a:r>
                  <a:rPr lang="en-US" dirty="0"/>
                  <a:t>If </a:t>
                </a:r>
                <a14:m>
                  <m:oMath xmlns:m="http://schemas.openxmlformats.org/officeDocument/2006/math">
                    <m:r>
                      <m:rPr>
                        <m:sty m:val="p"/>
                      </m:rPr>
                      <a:rPr lang="en-US" b="0" i="0" smtClean="0">
                        <a:latin typeface="Cambria Math" panose="02040503050406030204" pitchFamily="18" charset="0"/>
                      </a:rPr>
                      <m:t>Ω</m:t>
                    </m:r>
                  </m:oMath>
                </a14:m>
                <a:r>
                  <a:rPr lang="en-US" dirty="0"/>
                  <a:t> </a:t>
                </a:r>
                <a:r>
                  <a:rPr lang="en-US" dirty="0">
                    <a:solidFill>
                      <a:srgbClr val="0070C0"/>
                    </a:solidFill>
                  </a:rPr>
                  <a:t>is diagonal but not all terms are equal</a:t>
                </a:r>
                <a:r>
                  <a:rPr lang="en-US" dirty="0"/>
                  <a:t>, we have heteroskedasticity</a:t>
                </a:r>
              </a:p>
              <a:p>
                <a:r>
                  <a:rPr lang="en-US" dirty="0"/>
                  <a:t>In this case, the objective function can be thought of as a sum of </a:t>
                </a:r>
                <a:r>
                  <a:rPr lang="en-US" i="1" dirty="0"/>
                  <a:t>standardized </a:t>
                </a:r>
                <a:r>
                  <a:rPr lang="en-US" dirty="0"/>
                  <a:t>residuals squares</a:t>
                </a:r>
              </a:p>
              <a:p>
                <a:r>
                  <a:rPr lang="en-US" dirty="0"/>
                  <a:t>If </a:t>
                </a:r>
                <a14:m>
                  <m:oMath xmlns:m="http://schemas.openxmlformats.org/officeDocument/2006/math">
                    <m:r>
                      <m:rPr>
                        <m:sty m:val="p"/>
                      </m:rPr>
                      <a:rPr lang="en-US" b="0" i="0" smtClean="0">
                        <a:latin typeface="Cambria Math" panose="02040503050406030204" pitchFamily="18" charset="0"/>
                      </a:rPr>
                      <m:t>Ω</m:t>
                    </m:r>
                  </m:oMath>
                </a14:m>
                <a:r>
                  <a:rPr lang="en-US" dirty="0"/>
                  <a:t> </a:t>
                </a:r>
                <a:r>
                  <a:rPr lang="en-US" dirty="0">
                    <a:solidFill>
                      <a:srgbClr val="0070C0"/>
                    </a:solidFill>
                  </a:rPr>
                  <a:t>is all-but diagonal</a:t>
                </a:r>
                <a:r>
                  <a:rPr lang="en-US" dirty="0"/>
                  <a:t>, we have serial correlation (not necessarily an AR(1))</a:t>
                </a:r>
              </a:p>
            </p:txBody>
          </p:sp>
        </mc:Choice>
        <mc:Fallback xmlns="">
          <p:sp>
            <p:nvSpPr>
              <p:cNvPr id="3" name="Content Placeholder 2">
                <a:extLst>
                  <a:ext uri="{FF2B5EF4-FFF2-40B4-BE49-F238E27FC236}">
                    <a16:creationId xmlns:a16="http://schemas.microsoft.com/office/drawing/2014/main" id="{38ABE806-492E-4781-B3C4-7842BAD1BCA0}"/>
                  </a:ext>
                </a:extLst>
              </p:cNvPr>
              <p:cNvSpPr>
                <a:spLocks noGrp="1" noRot="1" noChangeAspect="1" noMove="1" noResize="1" noEditPoints="1" noAdjustHandles="1" noChangeArrowheads="1" noChangeShapeType="1" noTextEdit="1"/>
              </p:cNvSpPr>
              <p:nvPr>
                <p:ph idx="1"/>
              </p:nvPr>
            </p:nvSpPr>
            <p:spPr>
              <a:xfrm>
                <a:off x="581193" y="2340864"/>
                <a:ext cx="6013917" cy="3634486"/>
              </a:xfrm>
              <a:blipFill>
                <a:blip r:embed="rId2"/>
                <a:stretch>
                  <a:fillRect l="-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10409F-BDFD-4BF4-BA30-7BB099798C79}"/>
                  </a:ext>
                </a:extLst>
              </p:cNvPr>
              <p:cNvSpPr txBox="1"/>
              <p:nvPr/>
            </p:nvSpPr>
            <p:spPr>
              <a:xfrm>
                <a:off x="7326629" y="3439737"/>
                <a:ext cx="3943351" cy="14367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𝔼</m:t>
                      </m:r>
                      <m:d>
                        <m:dPr>
                          <m:ctrlPr>
                            <a:rPr lang="en-US" i="1">
                              <a:latin typeface="Cambria Math" panose="02040503050406030204" pitchFamily="18" charset="0"/>
                            </a:rPr>
                          </m:ctrlPr>
                        </m:dPr>
                        <m:e>
                          <m:r>
                            <a:rPr lang="en-US" b="1" i="0" smtClean="0">
                              <a:latin typeface="Cambria Math" panose="02040503050406030204" pitchFamily="18" charset="0"/>
                            </a:rPr>
                            <m:t>𝛜</m:t>
                          </m:r>
                          <m:r>
                            <a:rPr lang="en-US" i="1">
                              <a:latin typeface="Cambria Math" panose="02040503050406030204" pitchFamily="18" charset="0"/>
                            </a:rPr>
                            <m:t>|</m:t>
                          </m:r>
                          <m:r>
                            <a:rPr lang="en-US" b="1" i="0" smtClean="0">
                              <a:latin typeface="Cambria Math" panose="02040503050406030204" pitchFamily="18" charset="0"/>
                            </a:rPr>
                            <m:t>𝐗</m:t>
                          </m:r>
                        </m:e>
                      </m:d>
                      <m:r>
                        <a:rPr lang="en-US" i="1">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𝕍</m:t>
                      </m:r>
                      <m:d>
                        <m:dPr>
                          <m:ctrlPr>
                            <a:rPr lang="en-US" b="0" i="1" smtClean="0">
                              <a:latin typeface="Cambria Math" panose="02040503050406030204" pitchFamily="18" charset="0"/>
                            </a:rPr>
                          </m:ctrlPr>
                        </m:dPr>
                        <m:e>
                          <m:r>
                            <a:rPr lang="en-US" b="1" i="1" smtClean="0">
                              <a:latin typeface="Cambria Math" panose="02040503050406030204" pitchFamily="18" charset="0"/>
                            </a:rPr>
                            <m:t>𝝐</m:t>
                          </m:r>
                          <m:r>
                            <a:rPr lang="en-US" b="0" i="1" smtClean="0">
                              <a:latin typeface="Cambria Math" panose="02040503050406030204" pitchFamily="18" charset="0"/>
                            </a:rPr>
                            <m:t>|</m:t>
                          </m:r>
                          <m:r>
                            <a:rPr lang="en-US" b="1" i="0" smtClean="0">
                              <a:latin typeface="Cambria Math" panose="02040503050406030204" pitchFamily="18" charset="0"/>
                            </a:rPr>
                            <m:t>𝐗</m:t>
                          </m:r>
                        </m:e>
                      </m:d>
                      <m:r>
                        <a:rPr lang="en-US" b="1" i="0" smtClean="0">
                          <a:latin typeface="Cambria Math" panose="02040503050406030204" pitchFamily="18" charset="0"/>
                        </a:rPr>
                        <m:t>=</m:t>
                      </m:r>
                      <m:r>
                        <a:rPr lang="en-US" b="1" i="0" smtClean="0">
                          <a:latin typeface="Cambria Math" panose="02040503050406030204" pitchFamily="18" charset="0"/>
                        </a:rPr>
                        <m:t>𝛀</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0" smtClean="0">
                              <a:latin typeface="Cambria Math" panose="02040503050406030204" pitchFamily="18" charset="0"/>
                            </a:rPr>
                            <m:t>𝛃</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1" i="0" smtClean="0">
                                      <a:latin typeface="Cambria Math" panose="02040503050406030204" pitchFamily="18" charset="0"/>
                                    </a:rPr>
                                    <m:t>𝛃</m:t>
                                  </m:r>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0" smtClean="0">
                                          <a:latin typeface="Cambria Math" panose="02040503050406030204" pitchFamily="18" charset="0"/>
                                        </a:rPr>
                                        <m:t>𝐘</m:t>
                                      </m:r>
                                      <m:r>
                                        <a:rPr lang="en-US" b="1" i="0" smtClean="0">
                                          <a:latin typeface="Cambria Math" panose="02040503050406030204" pitchFamily="18" charset="0"/>
                                        </a:rPr>
                                        <m:t>−</m:t>
                                      </m:r>
                                      <m:r>
                                        <a:rPr lang="en-US" b="1" i="0" smtClean="0">
                                          <a:latin typeface="Cambria Math" panose="02040503050406030204" pitchFamily="18" charset="0"/>
                                        </a:rPr>
                                        <m:t>𝐗</m:t>
                                      </m:r>
                                      <m:r>
                                        <a:rPr lang="en-US" b="1" i="0" smtClean="0">
                                          <a:latin typeface="Cambria Math" panose="02040503050406030204" pitchFamily="18" charset="0"/>
                                        </a:rPr>
                                        <m:t>𝛃</m:t>
                                      </m:r>
                                    </m:e>
                                  </m:d>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a:rPr lang="en-US" b="1" i="0" smtClean="0">
                                      <a:latin typeface="Cambria Math" panose="02040503050406030204" pitchFamily="18" charset="0"/>
                                    </a:rPr>
                                    <m:t>𝛀</m:t>
                                  </m:r>
                                </m:e>
                                <m:sup>
                                  <m:r>
                                    <a:rPr lang="en-US" b="1" i="1" smtClean="0">
                                      <a:latin typeface="Cambria Math" panose="02040503050406030204" pitchFamily="18" charset="0"/>
                                    </a:rPr>
                                    <m:t>−</m:t>
                                  </m:r>
                                  <m:r>
                                    <a:rPr lang="en-US" b="1" i="1" smtClean="0">
                                      <a:latin typeface="Cambria Math" panose="02040503050406030204" pitchFamily="18" charset="0"/>
                                    </a:rPr>
                                    <m:t>𝟏</m:t>
                                  </m:r>
                                </m:sup>
                              </m:sSup>
                              <m:d>
                                <m:dPr>
                                  <m:ctrlPr>
                                    <a:rPr lang="en-US" i="1">
                                      <a:latin typeface="Cambria Math" panose="02040503050406030204" pitchFamily="18" charset="0"/>
                                    </a:rPr>
                                  </m:ctrlPr>
                                </m:dPr>
                                <m:e>
                                  <m:r>
                                    <a:rPr lang="en-US" b="1">
                                      <a:latin typeface="Cambria Math" panose="02040503050406030204" pitchFamily="18" charset="0"/>
                                    </a:rPr>
                                    <m:t>𝐘</m:t>
                                  </m:r>
                                  <m:r>
                                    <a:rPr lang="en-US" b="1">
                                      <a:latin typeface="Cambria Math" panose="02040503050406030204" pitchFamily="18" charset="0"/>
                                    </a:rPr>
                                    <m:t>−</m:t>
                                  </m:r>
                                  <m:r>
                                    <a:rPr lang="en-US" b="1">
                                      <a:latin typeface="Cambria Math" panose="02040503050406030204" pitchFamily="18" charset="0"/>
                                    </a:rPr>
                                    <m:t>𝐗</m:t>
                                  </m:r>
                                  <m:r>
                                    <a:rPr lang="en-US" b="1">
                                      <a:latin typeface="Cambria Math" panose="02040503050406030204" pitchFamily="18" charset="0"/>
                                    </a:rPr>
                                    <m:t>𝛃</m:t>
                                  </m:r>
                                </m:e>
                              </m:d>
                            </m:e>
                          </m:func>
                        </m:e>
                      </m:func>
                    </m:oMath>
                  </m:oMathPara>
                </a14:m>
                <a:endParaRPr lang="en-US" b="1" dirty="0"/>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0" smtClean="0">
                              <a:latin typeface="Cambria Math" panose="02040503050406030204" pitchFamily="18" charset="0"/>
                            </a:rPr>
                            <m:t>𝛃</m:t>
                          </m:r>
                        </m:e>
                      </m:acc>
                      <m:r>
                        <a:rPr lang="en-US" b="0" i="1" dirty="0" smtClean="0">
                          <a:latin typeface="Cambria Math" panose="02040503050406030204" pitchFamily="18" charset="0"/>
                        </a:rPr>
                        <m:t>=</m:t>
                      </m:r>
                      <m:sSup>
                        <m:sSupPr>
                          <m:ctrlPr>
                            <a:rPr lang="en-US" b="1" i="1" dirty="0" smtClean="0">
                              <a:latin typeface="Cambria Math" panose="02040503050406030204" pitchFamily="18" charset="0"/>
                            </a:rPr>
                          </m:ctrlPr>
                        </m:sSupPr>
                        <m:e>
                          <m:d>
                            <m:dPr>
                              <m:ctrlPr>
                                <a:rPr lang="en-US" b="1" i="1" dirty="0" smtClean="0">
                                  <a:latin typeface="Cambria Math" panose="02040503050406030204" pitchFamily="18" charset="0"/>
                                </a:rPr>
                              </m:ctrlPr>
                            </m:dPr>
                            <m:e>
                              <m:sSup>
                                <m:sSupPr>
                                  <m:ctrlPr>
                                    <a:rPr lang="en-US" b="1" i="1" dirty="0" smtClean="0">
                                      <a:latin typeface="Cambria Math" panose="02040503050406030204" pitchFamily="18" charset="0"/>
                                    </a:rPr>
                                  </m:ctrlPr>
                                </m:sSupPr>
                                <m:e>
                                  <m:r>
                                    <a:rPr lang="en-US" b="1" i="0" dirty="0" smtClean="0">
                                      <a:latin typeface="Cambria Math" panose="02040503050406030204" pitchFamily="18" charset="0"/>
                                    </a:rPr>
                                    <m:t>𝐗</m:t>
                                  </m:r>
                                </m:e>
                                <m:sup>
                                  <m:r>
                                    <a:rPr lang="en-US" b="1" i="0" dirty="0" smtClean="0">
                                      <a:latin typeface="Cambria Math" panose="02040503050406030204" pitchFamily="18" charset="0"/>
                                    </a:rPr>
                                    <m:t>𝐓</m:t>
                                  </m:r>
                                </m:sup>
                              </m:sSup>
                              <m:sSup>
                                <m:sSupPr>
                                  <m:ctrlPr>
                                    <a:rPr lang="en-US" b="1" i="1" dirty="0" smtClean="0">
                                      <a:latin typeface="Cambria Math" panose="02040503050406030204" pitchFamily="18" charset="0"/>
                                    </a:rPr>
                                  </m:ctrlPr>
                                </m:sSupPr>
                                <m:e>
                                  <m:r>
                                    <a:rPr lang="en-US" b="1" i="0" dirty="0" smtClean="0">
                                      <a:latin typeface="Cambria Math" panose="02040503050406030204" pitchFamily="18" charset="0"/>
                                    </a:rPr>
                                    <m:t>𝛀</m:t>
                                  </m:r>
                                </m:e>
                                <m:sup>
                                  <m:r>
                                    <a:rPr lang="en-US" b="1" i="1" dirty="0" smtClean="0">
                                      <a:latin typeface="Cambria Math" panose="02040503050406030204" pitchFamily="18" charset="0"/>
                                    </a:rPr>
                                    <m:t>−</m:t>
                                  </m:r>
                                  <m:r>
                                    <a:rPr lang="en-US" b="1" i="1" dirty="0" smtClean="0">
                                      <a:latin typeface="Cambria Math" panose="02040503050406030204" pitchFamily="18" charset="0"/>
                                    </a:rPr>
                                    <m:t>𝟏</m:t>
                                  </m:r>
                                </m:sup>
                              </m:sSup>
                              <m:r>
                                <a:rPr lang="en-US" b="1" i="0" dirty="0" smtClean="0">
                                  <a:latin typeface="Cambria Math" panose="02040503050406030204" pitchFamily="18" charset="0"/>
                                </a:rPr>
                                <m:t>𝐗</m:t>
                              </m:r>
                            </m:e>
                          </m:d>
                        </m:e>
                        <m:sup>
                          <m:r>
                            <a:rPr lang="en-US" b="1" i="0" dirty="0" smtClean="0">
                              <a:latin typeface="Cambria Math" panose="02040503050406030204" pitchFamily="18" charset="0"/>
                            </a:rPr>
                            <m:t>−</m:t>
                          </m:r>
                          <m:r>
                            <a:rPr lang="en-US" b="1" i="0" dirty="0" smtClean="0">
                              <a:latin typeface="Cambria Math" panose="02040503050406030204" pitchFamily="18" charset="0"/>
                            </a:rPr>
                            <m:t>𝟏</m:t>
                          </m:r>
                        </m:sup>
                      </m:sSup>
                      <m:sSup>
                        <m:sSupPr>
                          <m:ctrlPr>
                            <a:rPr lang="en-US" b="1" i="1" dirty="0" smtClean="0">
                              <a:latin typeface="Cambria Math" panose="02040503050406030204" pitchFamily="18" charset="0"/>
                            </a:rPr>
                          </m:ctrlPr>
                        </m:sSupPr>
                        <m:e>
                          <m:r>
                            <a:rPr lang="en-US" b="1" i="0" dirty="0" smtClean="0">
                              <a:latin typeface="Cambria Math" panose="02040503050406030204" pitchFamily="18" charset="0"/>
                            </a:rPr>
                            <m:t>𝐗</m:t>
                          </m:r>
                        </m:e>
                        <m:sup>
                          <m:r>
                            <a:rPr lang="en-US" b="1" i="0" dirty="0" smtClean="0">
                              <a:latin typeface="Cambria Math" panose="02040503050406030204" pitchFamily="18" charset="0"/>
                            </a:rPr>
                            <m:t>𝐓</m:t>
                          </m:r>
                        </m:sup>
                      </m:sSup>
                      <m:sSup>
                        <m:sSupPr>
                          <m:ctrlPr>
                            <a:rPr lang="en-US" b="1" i="1" dirty="0">
                              <a:latin typeface="Cambria Math" panose="02040503050406030204" pitchFamily="18" charset="0"/>
                            </a:rPr>
                          </m:ctrlPr>
                        </m:sSupPr>
                        <m:e>
                          <m:r>
                            <a:rPr lang="en-US" b="1" dirty="0">
                              <a:latin typeface="Cambria Math" panose="02040503050406030204" pitchFamily="18" charset="0"/>
                            </a:rPr>
                            <m:t>𝛀</m:t>
                          </m:r>
                        </m:e>
                        <m:sup>
                          <m:r>
                            <a:rPr lang="en-US" b="1" i="1" dirty="0">
                              <a:latin typeface="Cambria Math" panose="02040503050406030204" pitchFamily="18" charset="0"/>
                            </a:rPr>
                            <m:t>−</m:t>
                          </m:r>
                          <m:r>
                            <a:rPr lang="en-US" b="1" i="1" dirty="0">
                              <a:latin typeface="Cambria Math" panose="02040503050406030204" pitchFamily="18" charset="0"/>
                            </a:rPr>
                            <m:t>𝟏</m:t>
                          </m:r>
                        </m:sup>
                      </m:sSup>
                      <m:r>
                        <a:rPr lang="en-US" b="1" i="0" dirty="0" smtClean="0">
                          <a:latin typeface="Cambria Math" panose="02040503050406030204" pitchFamily="18" charset="0"/>
                        </a:rPr>
                        <m:t>𝐲</m:t>
                      </m:r>
                    </m:oMath>
                  </m:oMathPara>
                </a14:m>
                <a:endParaRPr lang="en-US" b="1" dirty="0"/>
              </a:p>
            </p:txBody>
          </p:sp>
        </mc:Choice>
        <mc:Fallback xmlns="">
          <p:sp>
            <p:nvSpPr>
              <p:cNvPr id="5" name="TextBox 4">
                <a:extLst>
                  <a:ext uri="{FF2B5EF4-FFF2-40B4-BE49-F238E27FC236}">
                    <a16:creationId xmlns:a16="http://schemas.microsoft.com/office/drawing/2014/main" id="{2C10409F-BDFD-4BF4-BA30-7BB099798C79}"/>
                  </a:ext>
                </a:extLst>
              </p:cNvPr>
              <p:cNvSpPr txBox="1">
                <a:spLocks noRot="1" noChangeAspect="1" noMove="1" noResize="1" noEditPoints="1" noAdjustHandles="1" noChangeArrowheads="1" noChangeShapeType="1" noTextEdit="1"/>
              </p:cNvSpPr>
              <p:nvPr/>
            </p:nvSpPr>
            <p:spPr>
              <a:xfrm>
                <a:off x="7326629" y="3439737"/>
                <a:ext cx="3943351" cy="1436740"/>
              </a:xfrm>
              <a:prstGeom prst="rect">
                <a:avLst/>
              </a:prstGeom>
              <a:blipFill>
                <a:blip r:embed="rId3"/>
                <a:stretch>
                  <a:fillRect b="-833"/>
                </a:stretch>
              </a:blipFill>
            </p:spPr>
            <p:txBody>
              <a:bodyPr/>
              <a:lstStyle/>
              <a:p>
                <a:r>
                  <a:rPr lang="en-US">
                    <a:noFill/>
                  </a:rPr>
                  <a:t> </a:t>
                </a:r>
              </a:p>
            </p:txBody>
          </p:sp>
        </mc:Fallback>
      </mc:AlternateContent>
    </p:spTree>
    <p:extLst>
      <p:ext uri="{BB962C8B-B14F-4D97-AF65-F5344CB8AC3E}">
        <p14:creationId xmlns:p14="http://schemas.microsoft.com/office/powerpoint/2010/main" val="650473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1E13-CBF3-4E64-AF51-F9D69905086D}"/>
              </a:ext>
            </a:extLst>
          </p:cNvPr>
          <p:cNvSpPr>
            <a:spLocks noGrp="1"/>
          </p:cNvSpPr>
          <p:nvPr>
            <p:ph type="title"/>
          </p:nvPr>
        </p:nvSpPr>
        <p:spPr/>
        <p:txBody>
          <a:bodyPr/>
          <a:lstStyle/>
          <a:p>
            <a:r>
              <a:rPr lang="en-US" dirty="0"/>
              <a:t>Generalized least squares (GLS)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B554F4-7AAD-4A75-8FED-E25C70AAF82D}"/>
                  </a:ext>
                </a:extLst>
              </p:cNvPr>
              <p:cNvSpPr>
                <a:spLocks noGrp="1"/>
              </p:cNvSpPr>
              <p:nvPr>
                <p:ph idx="1"/>
              </p:nvPr>
            </p:nvSpPr>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𝛃</m:t>
                          </m:r>
                        </m:e>
                        <m:sub>
                          <m:r>
                            <a:rPr lang="en-US" sz="2800" b="1" i="0" smtClean="0">
                              <a:latin typeface="Cambria Math" panose="02040503050406030204" pitchFamily="18" charset="0"/>
                            </a:rPr>
                            <m:t>𝐎𝐋𝐒</m:t>
                          </m:r>
                        </m:sub>
                      </m:sSub>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solidFill>
                                    <a:srgbClr val="0070C0"/>
                                  </a:solidFill>
                                  <a:latin typeface="Cambria Math" panose="02040503050406030204" pitchFamily="18" charset="0"/>
                                </a:rPr>
                              </m:ctrlPr>
                            </m:sSupPr>
                            <m:e>
                              <m:r>
                                <a:rPr lang="en-US" sz="2800" b="1" i="0" smtClean="0">
                                  <a:solidFill>
                                    <a:srgbClr val="0070C0"/>
                                  </a:solidFill>
                                  <a:latin typeface="Cambria Math" panose="02040503050406030204" pitchFamily="18" charset="0"/>
                                </a:rPr>
                                <m:t>𝛜</m:t>
                              </m:r>
                            </m:e>
                            <m:sup>
                              <m:r>
                                <a:rPr lang="en-US" sz="2800" b="1" i="0" smtClean="0">
                                  <a:solidFill>
                                    <a:srgbClr val="0070C0"/>
                                  </a:solidFill>
                                  <a:latin typeface="Cambria Math" panose="02040503050406030204" pitchFamily="18" charset="0"/>
                                </a:rPr>
                                <m:t>𝐓</m:t>
                              </m:r>
                            </m:sup>
                          </m:sSup>
                          <m:r>
                            <a:rPr lang="en-US" sz="2800" b="1" i="0" smtClean="0">
                              <a:solidFill>
                                <a:srgbClr val="0070C0"/>
                              </a:solidFill>
                              <a:latin typeface="Cambria Math" panose="02040503050406030204" pitchFamily="18" charset="0"/>
                            </a:rPr>
                            <m:t>𝛜</m:t>
                          </m:r>
                        </m:e>
                      </m:func>
                    </m:oMath>
                  </m:oMathPara>
                </a14:m>
                <a:endParaRPr lang="en-US" sz="2800" b="1" dirty="0"/>
              </a:p>
              <a:p>
                <a:pPr marL="0" indent="0" algn="ctr">
                  <a:buNone/>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𝛃</m:t>
                          </m:r>
                        </m:e>
                        <m:sub>
                          <m:r>
                            <a:rPr lang="en-US" sz="2800" b="1" i="0" smtClean="0">
                              <a:latin typeface="Cambria Math" panose="02040503050406030204" pitchFamily="18" charset="0"/>
                            </a:rPr>
                            <m:t>𝐆𝐋𝐒</m:t>
                          </m:r>
                        </m:sub>
                      </m:sSub>
                      <m:r>
                        <a:rPr lang="en-US" sz="2800" b="0" i="1" smtClean="0">
                          <a:latin typeface="Cambria Math" panose="02040503050406030204" pitchFamily="18" charset="0"/>
                        </a:rPr>
                        <m:t>=</m:t>
                      </m:r>
                      <m:r>
                        <m:rPr>
                          <m:sty m:val="p"/>
                        </m:rPr>
                        <a:rPr lang="en-US" sz="2800" b="0" i="0" smtClean="0">
                          <a:latin typeface="Cambria Math" panose="02040503050406030204" pitchFamily="18" charset="0"/>
                        </a:rPr>
                        <m:t>arg</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sSup>
                            <m:sSupPr>
                              <m:ctrlPr>
                                <a:rPr lang="en-US" sz="2800" b="1" i="1" smtClean="0">
                                  <a:solidFill>
                                    <a:srgbClr val="FF0000"/>
                                  </a:solidFill>
                                  <a:latin typeface="Cambria Math" panose="02040503050406030204" pitchFamily="18" charset="0"/>
                                </a:rPr>
                              </m:ctrlPr>
                            </m:sSupPr>
                            <m:e>
                              <m:r>
                                <a:rPr lang="en-US" sz="2800" b="1" i="0" smtClean="0">
                                  <a:solidFill>
                                    <a:srgbClr val="FF0000"/>
                                  </a:solidFill>
                                  <a:latin typeface="Cambria Math" panose="02040503050406030204" pitchFamily="18" charset="0"/>
                                </a:rPr>
                                <m:t>𝛜</m:t>
                              </m:r>
                            </m:e>
                            <m:sup>
                              <m:r>
                                <a:rPr lang="en-US" sz="2800" b="1" i="0" smtClean="0">
                                  <a:solidFill>
                                    <a:srgbClr val="FF0000"/>
                                  </a:solidFill>
                                  <a:latin typeface="Cambria Math" panose="02040503050406030204" pitchFamily="18" charset="0"/>
                                </a:rPr>
                                <m:t>𝐓</m:t>
                              </m:r>
                            </m:sup>
                          </m:sSup>
                          <m:sSup>
                            <m:sSupPr>
                              <m:ctrlPr>
                                <a:rPr lang="en-US" sz="2800" b="1" i="1" smtClean="0">
                                  <a:solidFill>
                                    <a:srgbClr val="FF0000"/>
                                  </a:solidFill>
                                  <a:latin typeface="Cambria Math" panose="02040503050406030204" pitchFamily="18" charset="0"/>
                                </a:rPr>
                              </m:ctrlPr>
                            </m:sSupPr>
                            <m:e>
                              <m:r>
                                <a:rPr lang="en-US" sz="2800" b="1" i="0" smtClean="0">
                                  <a:solidFill>
                                    <a:srgbClr val="FF0000"/>
                                  </a:solidFill>
                                  <a:latin typeface="Cambria Math" panose="02040503050406030204" pitchFamily="18" charset="0"/>
                                </a:rPr>
                                <m:t>𝛀</m:t>
                              </m:r>
                            </m:e>
                            <m:sup>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𝟏</m:t>
                              </m:r>
                            </m:sup>
                          </m:sSup>
                          <m:r>
                            <a:rPr lang="en-US" sz="2800" b="1" i="0" smtClean="0">
                              <a:solidFill>
                                <a:srgbClr val="FF0000"/>
                              </a:solidFill>
                              <a:latin typeface="Cambria Math" panose="02040503050406030204" pitchFamily="18" charset="0"/>
                            </a:rPr>
                            <m:t>𝛜</m:t>
                          </m:r>
                        </m:e>
                      </m:func>
                    </m:oMath>
                  </m:oMathPara>
                </a14:m>
                <a:endParaRPr lang="en-US" sz="2800" dirty="0"/>
              </a:p>
            </p:txBody>
          </p:sp>
        </mc:Choice>
        <mc:Fallback xmlns="">
          <p:sp>
            <p:nvSpPr>
              <p:cNvPr id="3" name="Content Placeholder 2">
                <a:extLst>
                  <a:ext uri="{FF2B5EF4-FFF2-40B4-BE49-F238E27FC236}">
                    <a16:creationId xmlns:a16="http://schemas.microsoft.com/office/drawing/2014/main" id="{3EB554F4-7AAD-4A75-8FED-E25C70AAF82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8CFD5C5-B335-4FB0-856D-C8D92EEF7BD7}"/>
              </a:ext>
            </a:extLst>
          </p:cNvPr>
          <p:cNvSpPr txBox="1"/>
          <p:nvPr/>
        </p:nvSpPr>
        <p:spPr>
          <a:xfrm>
            <a:off x="581192" y="1034906"/>
            <a:ext cx="4238661" cy="523220"/>
          </a:xfrm>
          <a:prstGeom prst="rect">
            <a:avLst/>
          </a:prstGeom>
          <a:noFill/>
        </p:spPr>
        <p:txBody>
          <a:bodyPr wrap="none" rtlCol="0">
            <a:spAutoFit/>
          </a:bodyPr>
          <a:lstStyle/>
          <a:p>
            <a:r>
              <a:rPr lang="en-US" sz="2800" dirty="0">
                <a:solidFill>
                  <a:srgbClr val="FF0000"/>
                </a:solidFill>
                <a:latin typeface="Bradley Hand ITC" panose="03070402050302030203" pitchFamily="66" charset="0"/>
              </a:rPr>
              <a:t>My way of thinking about</a:t>
            </a:r>
          </a:p>
        </p:txBody>
      </p:sp>
      <p:sp>
        <p:nvSpPr>
          <p:cNvPr id="5" name="Arrow: Curved Down 4">
            <a:extLst>
              <a:ext uri="{FF2B5EF4-FFF2-40B4-BE49-F238E27FC236}">
                <a16:creationId xmlns:a16="http://schemas.microsoft.com/office/drawing/2014/main" id="{AC0E0280-86EC-4295-AA66-62DC85AEEC35}"/>
              </a:ext>
            </a:extLst>
          </p:cNvPr>
          <p:cNvSpPr/>
          <p:nvPr/>
        </p:nvSpPr>
        <p:spPr>
          <a:xfrm rot="19142706" flipH="1">
            <a:off x="6786334" y="2672044"/>
            <a:ext cx="1322512" cy="552691"/>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D6833CBC-7467-4AE9-8F5D-29C04DCF7F26}"/>
              </a:ext>
            </a:extLst>
          </p:cNvPr>
          <p:cNvSpPr txBox="1"/>
          <p:nvPr/>
        </p:nvSpPr>
        <p:spPr>
          <a:xfrm flipH="1">
            <a:off x="8128123" y="2471195"/>
            <a:ext cx="2871101" cy="923330"/>
          </a:xfrm>
          <a:prstGeom prst="rect">
            <a:avLst/>
          </a:prstGeom>
          <a:noFill/>
        </p:spPr>
        <p:txBody>
          <a:bodyPr wrap="square" rtlCol="0">
            <a:spAutoFit/>
          </a:bodyPr>
          <a:lstStyle/>
          <a:p>
            <a:r>
              <a:rPr lang="en-US" dirty="0"/>
              <a:t>This minimizes the residual’s norm using </a:t>
            </a:r>
            <a:r>
              <a:rPr lang="en-US" dirty="0">
                <a:solidFill>
                  <a:srgbClr val="0070C0"/>
                </a:solidFill>
              </a:rPr>
              <a:t>Euclidian</a:t>
            </a:r>
            <a:r>
              <a:rPr lang="en-US" dirty="0"/>
              <a:t> metric…</a:t>
            </a:r>
            <a:endParaRPr lang="en-US" b="1" dirty="0"/>
          </a:p>
        </p:txBody>
      </p:sp>
      <p:sp>
        <p:nvSpPr>
          <p:cNvPr id="7" name="Arrow: Curved Down 6">
            <a:extLst>
              <a:ext uri="{FF2B5EF4-FFF2-40B4-BE49-F238E27FC236}">
                <a16:creationId xmlns:a16="http://schemas.microsoft.com/office/drawing/2014/main" id="{68E442D3-4343-466E-8B0D-5EC3E10186A3}"/>
              </a:ext>
            </a:extLst>
          </p:cNvPr>
          <p:cNvSpPr/>
          <p:nvPr/>
        </p:nvSpPr>
        <p:spPr>
          <a:xfrm rot="1881225" flipH="1" flipV="1">
            <a:off x="6843131" y="4763890"/>
            <a:ext cx="1322512" cy="663579"/>
          </a:xfrm>
          <a:prstGeom prst="curved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22026B27-88B1-4917-AA6B-88DED729636B}"/>
              </a:ext>
            </a:extLst>
          </p:cNvPr>
          <p:cNvSpPr txBox="1"/>
          <p:nvPr/>
        </p:nvSpPr>
        <p:spPr>
          <a:xfrm flipH="1">
            <a:off x="8241718" y="4598606"/>
            <a:ext cx="2871101" cy="923330"/>
          </a:xfrm>
          <a:prstGeom prst="rect">
            <a:avLst/>
          </a:prstGeom>
          <a:noFill/>
        </p:spPr>
        <p:txBody>
          <a:bodyPr wrap="square" rtlCol="0">
            <a:spAutoFit/>
          </a:bodyPr>
          <a:lstStyle/>
          <a:p>
            <a:r>
              <a:rPr lang="en-US" dirty="0"/>
              <a:t>This minimizes the residual’s norm using </a:t>
            </a:r>
            <a:r>
              <a:rPr lang="en-US" dirty="0" err="1">
                <a:solidFill>
                  <a:srgbClr val="FF0000"/>
                </a:solidFill>
              </a:rPr>
              <a:t>Mahalanobis</a:t>
            </a:r>
            <a:r>
              <a:rPr lang="en-US" dirty="0"/>
              <a:t> metric…</a:t>
            </a:r>
            <a:endParaRPr lang="en-US" b="1" dirty="0"/>
          </a:p>
        </p:txBody>
      </p:sp>
    </p:spTree>
    <p:extLst>
      <p:ext uri="{BB962C8B-B14F-4D97-AF65-F5344CB8AC3E}">
        <p14:creationId xmlns:p14="http://schemas.microsoft.com/office/powerpoint/2010/main" val="2860404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B3634F-DA11-4B8E-A09F-BF4A824797B4}"/>
                  </a:ext>
                </a:extLst>
              </p:cNvPr>
              <p:cNvSpPr>
                <a:spLocks noGrp="1"/>
              </p:cNvSpPr>
              <p:nvPr>
                <p:ph type="title"/>
              </p:nvPr>
            </p:nvSpPr>
            <p:spPr>
              <a:xfrm>
                <a:off x="4382724" y="702156"/>
                <a:ext cx="7225075" cy="1013800"/>
              </a:xfrm>
            </p:spPr>
            <p:txBody>
              <a:bodyPr>
                <a:normAutofit/>
              </a:bodyPr>
              <a:lstStyle/>
              <a:p>
                <a:r>
                  <a:rPr lang="en-US" dirty="0">
                    <a:solidFill>
                      <a:schemeClr val="tx2"/>
                    </a:solidFill>
                  </a:rPr>
                  <a:t>A problem with GLS is that </a:t>
                </a:r>
                <a:br>
                  <a:rPr lang="en-US" dirty="0">
                    <a:solidFill>
                      <a:schemeClr val="tx2"/>
                    </a:solidFill>
                  </a:rPr>
                </a:br>
                <a14:m>
                  <m:oMath xmlns:m="http://schemas.openxmlformats.org/officeDocument/2006/math">
                    <m:r>
                      <m:rPr>
                        <m:sty m:val="p"/>
                      </m:rPr>
                      <a:rPr lang="en-US" b="0" i="0" smtClean="0">
                        <a:solidFill>
                          <a:srgbClr val="0070C0"/>
                        </a:solidFill>
                        <a:latin typeface="Cambria Math" panose="02040503050406030204" pitchFamily="18" charset="0"/>
                      </a:rPr>
                      <m:t>Ω</m:t>
                    </m:r>
                  </m:oMath>
                </a14:m>
                <a:r>
                  <a:rPr lang="en-US" dirty="0">
                    <a:solidFill>
                      <a:srgbClr val="0070C0"/>
                    </a:solidFill>
                  </a:rPr>
                  <a:t> is unknown</a:t>
                </a:r>
                <a:r>
                  <a:rPr lang="en-US" dirty="0">
                    <a:solidFill>
                      <a:schemeClr val="tx2"/>
                    </a:solidFill>
                  </a:rPr>
                  <a:t>!</a:t>
                </a:r>
              </a:p>
            </p:txBody>
          </p:sp>
        </mc:Choice>
        <mc:Fallback xmlns="">
          <p:sp>
            <p:nvSpPr>
              <p:cNvPr id="2" name="Title 1">
                <a:extLst>
                  <a:ext uri="{FF2B5EF4-FFF2-40B4-BE49-F238E27FC236}">
                    <a16:creationId xmlns:a16="http://schemas.microsoft.com/office/drawing/2014/main" id="{0FB3634F-DA11-4B8E-A09F-BF4A824797B4}"/>
                  </a:ext>
                </a:extLst>
              </p:cNvPr>
              <p:cNvSpPr>
                <a:spLocks noGrp="1" noRot="1" noChangeAspect="1" noMove="1" noResize="1" noEditPoints="1" noAdjustHandles="1" noChangeArrowheads="1" noChangeShapeType="1" noTextEdit="1"/>
              </p:cNvSpPr>
              <p:nvPr>
                <p:ph type="title"/>
              </p:nvPr>
            </p:nvSpPr>
            <p:spPr>
              <a:xfrm>
                <a:off x="4382724" y="702156"/>
                <a:ext cx="7225075" cy="1013800"/>
              </a:xfrm>
              <a:blipFill>
                <a:blip r:embed="rId2"/>
                <a:stretch>
                  <a:fillRect l="-1772" b="-17470"/>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See the source image">
            <a:extLst>
              <a:ext uri="{FF2B5EF4-FFF2-40B4-BE49-F238E27FC236}">
                <a16:creationId xmlns:a16="http://schemas.microsoft.com/office/drawing/2014/main" id="{F477D7EE-1DFD-4623-9051-C685DB88CE4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r="7053" b="3"/>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8ECF783-FABF-41FF-B385-A13394863E77}"/>
              </a:ext>
            </a:extLst>
          </p:cNvPr>
          <p:cNvSpPr>
            <a:spLocks noGrp="1"/>
          </p:cNvSpPr>
          <p:nvPr>
            <p:ph idx="1"/>
          </p:nvPr>
        </p:nvSpPr>
        <p:spPr>
          <a:xfrm>
            <a:off x="4382726" y="1896533"/>
            <a:ext cx="6878108" cy="3962266"/>
          </a:xfrm>
        </p:spPr>
        <p:txBody>
          <a:bodyPr>
            <a:normAutofit/>
          </a:bodyPr>
          <a:lstStyle/>
          <a:p>
            <a:r>
              <a:rPr lang="en-US" dirty="0"/>
              <a:t>Any ideas?</a:t>
            </a:r>
          </a:p>
        </p:txBody>
      </p:sp>
    </p:spTree>
    <p:extLst>
      <p:ext uri="{BB962C8B-B14F-4D97-AF65-F5344CB8AC3E}">
        <p14:creationId xmlns:p14="http://schemas.microsoft.com/office/powerpoint/2010/main" val="309005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3634F-DA11-4B8E-A09F-BF4A824797B4}"/>
              </a:ext>
            </a:extLst>
          </p:cNvPr>
          <p:cNvSpPr>
            <a:spLocks noGrp="1"/>
          </p:cNvSpPr>
          <p:nvPr>
            <p:ph type="title"/>
          </p:nvPr>
        </p:nvSpPr>
        <p:spPr>
          <a:xfrm>
            <a:off x="4382724" y="702156"/>
            <a:ext cx="7225075" cy="1013800"/>
          </a:xfrm>
        </p:spPr>
        <p:txBody>
          <a:bodyPr>
            <a:normAutofit/>
          </a:bodyPr>
          <a:lstStyle/>
          <a:p>
            <a:r>
              <a:rPr lang="en-US" dirty="0">
                <a:solidFill>
                  <a:schemeClr val="tx2"/>
                </a:solidFill>
              </a:rPr>
              <a:t>Feasible Generalized Least Squares</a:t>
            </a:r>
          </a:p>
        </p:txBody>
      </p:sp>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a:extLst>
              <a:ext uri="{FF2B5EF4-FFF2-40B4-BE49-F238E27FC236}">
                <a16:creationId xmlns:a16="http://schemas.microsoft.com/office/drawing/2014/main" id="{F477D7EE-1DFD-4623-9051-C685DB88CE4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rcRect t="2560" b="2560"/>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CF783-FABF-41FF-B385-A13394863E77}"/>
                  </a:ext>
                </a:extLst>
              </p:cNvPr>
              <p:cNvSpPr>
                <a:spLocks noGrp="1"/>
              </p:cNvSpPr>
              <p:nvPr>
                <p:ph idx="1"/>
              </p:nvPr>
            </p:nvSpPr>
            <p:spPr>
              <a:xfrm>
                <a:off x="4382726" y="1896533"/>
                <a:ext cx="6878108" cy="3962266"/>
              </a:xfrm>
            </p:spPr>
            <p:txBody>
              <a:bodyPr>
                <a:normAutofit/>
              </a:bodyPr>
              <a:lstStyle/>
              <a:p>
                <a:r>
                  <a:rPr lang="en-US" dirty="0">
                    <a:solidFill>
                      <a:srgbClr val="0070C0"/>
                    </a:solidFill>
                  </a:rPr>
                  <a:t>Feasible Generalized Least Squares (FGLS)</a:t>
                </a:r>
                <a:r>
                  <a:rPr lang="en-US" dirty="0"/>
                  <a:t> solves the problem of </a:t>
                </a:r>
                <a14:m>
                  <m:oMath xmlns:m="http://schemas.openxmlformats.org/officeDocument/2006/math">
                    <m:r>
                      <m:rPr>
                        <m:sty m:val="p"/>
                      </m:rPr>
                      <a:rPr lang="en-US" b="0" i="0" smtClean="0">
                        <a:latin typeface="Cambria Math" panose="02040503050406030204" pitchFamily="18" charset="0"/>
                      </a:rPr>
                      <m:t>Ω</m:t>
                    </m:r>
                  </m:oMath>
                </a14:m>
                <a:r>
                  <a:rPr lang="en-US" dirty="0"/>
                  <a:t> being unknown by starting from an estimate of </a:t>
                </a:r>
                <a14:m>
                  <m:oMath xmlns:m="http://schemas.openxmlformats.org/officeDocument/2006/math">
                    <m:r>
                      <a:rPr lang="en-US" b="1" i="0" smtClean="0">
                        <a:latin typeface="Cambria Math" panose="02040503050406030204" pitchFamily="18" charset="0"/>
                      </a:rPr>
                      <m:t>𝛀</m:t>
                    </m:r>
                    <m:r>
                      <a:rPr lang="en-US" b="0" i="1" smtClean="0">
                        <a:latin typeface="Cambria Math" panose="02040503050406030204" pitchFamily="18" charset="0"/>
                      </a:rPr>
                      <m:t> </m:t>
                    </m:r>
                  </m:oMath>
                </a14:m>
                <a:r>
                  <a:rPr lang="en-US" dirty="0"/>
                  <a:t>and iterating over successive estimates until convergence.</a:t>
                </a:r>
              </a:p>
            </p:txBody>
          </p:sp>
        </mc:Choice>
        <mc:Fallback xmlns="">
          <p:sp>
            <p:nvSpPr>
              <p:cNvPr id="3" name="Content Placeholder 2">
                <a:extLst>
                  <a:ext uri="{FF2B5EF4-FFF2-40B4-BE49-F238E27FC236}">
                    <a16:creationId xmlns:a16="http://schemas.microsoft.com/office/drawing/2014/main" id="{48ECF783-FABF-41FF-B385-A13394863E77}"/>
                  </a:ext>
                </a:extLst>
              </p:cNvPr>
              <p:cNvSpPr>
                <a:spLocks noGrp="1" noRot="1" noChangeAspect="1" noMove="1" noResize="1" noEditPoints="1" noAdjustHandles="1" noChangeArrowheads="1" noChangeShapeType="1" noTextEdit="1"/>
              </p:cNvSpPr>
              <p:nvPr>
                <p:ph idx="1"/>
              </p:nvPr>
            </p:nvSpPr>
            <p:spPr>
              <a:xfrm>
                <a:off x="4382726" y="1896533"/>
                <a:ext cx="6878108" cy="3962266"/>
              </a:xfrm>
              <a:blipFill>
                <a:blip r:embed="rId4"/>
                <a:stretch>
                  <a:fillRect l="-266"/>
                </a:stretch>
              </a:blipFill>
            </p:spPr>
            <p:txBody>
              <a:bodyPr/>
              <a:lstStyle/>
              <a:p>
                <a:r>
                  <a:rPr lang="en-US">
                    <a:noFill/>
                  </a:rPr>
                  <a:t> </a:t>
                </a:r>
              </a:p>
            </p:txBody>
          </p:sp>
        </mc:Fallback>
      </mc:AlternateContent>
    </p:spTree>
    <p:extLst>
      <p:ext uri="{BB962C8B-B14F-4D97-AF65-F5344CB8AC3E}">
        <p14:creationId xmlns:p14="http://schemas.microsoft.com/office/powerpoint/2010/main" val="3132384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277813-BD20-4CBD-BD64-17E8D6692BBE}"/>
              </a:ext>
            </a:extLst>
          </p:cNvPr>
          <p:cNvSpPr>
            <a:spLocks noGrp="1"/>
          </p:cNvSpPr>
          <p:nvPr>
            <p:ph type="title"/>
          </p:nvPr>
        </p:nvSpPr>
        <p:spPr>
          <a:xfrm>
            <a:off x="601255" y="702155"/>
            <a:ext cx="3409783" cy="1300365"/>
          </a:xfrm>
        </p:spPr>
        <p:txBody>
          <a:bodyPr>
            <a:normAutofit/>
          </a:bodyPr>
          <a:lstStyle/>
          <a:p>
            <a:pPr>
              <a:lnSpc>
                <a:spcPct val="90000"/>
              </a:lnSpc>
            </a:pPr>
            <a:r>
              <a:rPr lang="en-US" sz="2200">
                <a:solidFill>
                  <a:srgbClr val="FFFFFF"/>
                </a:solidFill>
              </a:rPr>
              <a:t>Is investment determined by company value?</a:t>
            </a:r>
            <a:br>
              <a:rPr lang="en-US" sz="2200">
                <a:solidFill>
                  <a:srgbClr val="FFFFFF"/>
                </a:solidFill>
              </a:rPr>
            </a:br>
            <a:r>
              <a:rPr lang="en-US" sz="2200">
                <a:solidFill>
                  <a:srgbClr val="FFFFFF"/>
                </a:solidFill>
              </a:rPr>
              <a:t> The Grunfeld dataset</a:t>
            </a:r>
            <a:endParaRPr lang="en-US" sz="2200" dirty="0">
              <a:solidFill>
                <a:srgbClr val="FFFFFF"/>
              </a:solidFill>
            </a:endParaRPr>
          </a:p>
        </p:txBody>
      </p:sp>
      <p:sp>
        <p:nvSpPr>
          <p:cNvPr id="40" name="Content Placeholder 6">
            <a:extLst>
              <a:ext uri="{FF2B5EF4-FFF2-40B4-BE49-F238E27FC236}">
                <a16:creationId xmlns:a16="http://schemas.microsoft.com/office/drawing/2014/main" id="{C3454F3A-1667-4F7B-8B82-8C9061601212}"/>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#Random Effects model</a:t>
            </a:r>
          </a:p>
          <a:p>
            <a:pPr marL="0" indent="0">
              <a:buNone/>
            </a:pPr>
            <a:r>
              <a:rPr lang="en-US" dirty="0" err="1">
                <a:solidFill>
                  <a:srgbClr val="FFFFFF"/>
                </a:solidFill>
              </a:rPr>
              <a:t>fe</a:t>
            </a:r>
            <a:r>
              <a:rPr lang="en-US" dirty="0">
                <a:solidFill>
                  <a:srgbClr val="FFFFFF"/>
                </a:solidFill>
              </a:rPr>
              <a:t> &lt;- </a:t>
            </a:r>
            <a:r>
              <a:rPr lang="en-US" dirty="0" err="1">
                <a:solidFill>
                  <a:srgbClr val="FFFFFF"/>
                </a:solidFill>
              </a:rPr>
              <a:t>plm</a:t>
            </a:r>
            <a:r>
              <a:rPr lang="en-US" dirty="0">
                <a:solidFill>
                  <a:srgbClr val="FFFFFF"/>
                </a:solidFill>
              </a:rPr>
              <a:t>(invest ~ value + capital, index=c(“firm”,</a:t>
            </a:r>
            <a:r>
              <a:rPr lang="pt-BR" dirty="0">
                <a:solidFill>
                  <a:srgbClr val="FFFFFF"/>
                </a:solidFill>
              </a:rPr>
              <a:t> “</a:t>
            </a:r>
            <a:r>
              <a:rPr lang="en-US" dirty="0">
                <a:solidFill>
                  <a:srgbClr val="FFFFFF"/>
                </a:solidFill>
              </a:rPr>
              <a:t>year”), data=Grunfeld, model=“</a:t>
            </a:r>
            <a:r>
              <a:rPr lang="en-US" dirty="0">
                <a:solidFill>
                  <a:srgbClr val="FFFF00"/>
                </a:solidFill>
              </a:rPr>
              <a:t>random</a:t>
            </a:r>
            <a:r>
              <a:rPr lang="en-US" dirty="0">
                <a:solidFill>
                  <a:srgbClr val="FFFFFF"/>
                </a:solidFill>
              </a:rPr>
              <a:t>”)</a:t>
            </a:r>
          </a:p>
          <a:p>
            <a:pPr marL="0" indent="0">
              <a:buNone/>
            </a:pPr>
            <a:endParaRPr lang="en-US" dirty="0">
              <a:solidFill>
                <a:srgbClr val="FFFFFF"/>
              </a:solidFill>
            </a:endParaRPr>
          </a:p>
        </p:txBody>
      </p:sp>
      <p:pic>
        <p:nvPicPr>
          <p:cNvPr id="4" name="Picture 3">
            <a:extLst>
              <a:ext uri="{FF2B5EF4-FFF2-40B4-BE49-F238E27FC236}">
                <a16:creationId xmlns:a16="http://schemas.microsoft.com/office/drawing/2014/main" id="{E28EE060-E645-4117-AD2A-15C28535594A}"/>
              </a:ext>
            </a:extLst>
          </p:cNvPr>
          <p:cNvPicPr>
            <a:picLocks noChangeAspect="1"/>
          </p:cNvPicPr>
          <p:nvPr/>
        </p:nvPicPr>
        <p:blipFill>
          <a:blip r:embed="rId3"/>
          <a:stretch>
            <a:fillRect/>
          </a:stretch>
        </p:blipFill>
        <p:spPr>
          <a:xfrm>
            <a:off x="5015027" y="936141"/>
            <a:ext cx="5985910" cy="4968305"/>
          </a:xfrm>
          <a:prstGeom prst="rect">
            <a:avLst/>
          </a:prstGeom>
        </p:spPr>
      </p:pic>
    </p:spTree>
    <p:extLst>
      <p:ext uri="{BB962C8B-B14F-4D97-AF65-F5344CB8AC3E}">
        <p14:creationId xmlns:p14="http://schemas.microsoft.com/office/powerpoint/2010/main" val="6068808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ee the source image">
            <a:extLst>
              <a:ext uri="{FF2B5EF4-FFF2-40B4-BE49-F238E27FC236}">
                <a16:creationId xmlns:a16="http://schemas.microsoft.com/office/drawing/2014/main" id="{529268EF-E0D3-4BA5-875F-C2C68BABF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FAD8C-A175-4723-8665-3A7F38A66D37}"/>
              </a:ext>
            </a:extLst>
          </p:cNvPr>
          <p:cNvSpPr>
            <a:spLocks noGrp="1"/>
          </p:cNvSpPr>
          <p:nvPr>
            <p:ph type="title"/>
          </p:nvPr>
        </p:nvSpPr>
        <p:spPr>
          <a:xfrm>
            <a:off x="2103121" y="4727173"/>
            <a:ext cx="7985759" cy="868823"/>
          </a:xfrm>
        </p:spPr>
        <p:txBody>
          <a:bodyPr vert="horz" lIns="91440" tIns="45720" rIns="91440" bIns="45720" rtlCol="0" anchor="b">
            <a:normAutofit/>
          </a:bodyPr>
          <a:lstStyle/>
          <a:p>
            <a:pPr algn="ctr">
              <a:lnSpc>
                <a:spcPct val="90000"/>
              </a:lnSpc>
            </a:pPr>
            <a:r>
              <a:rPr lang="en-US" sz="3100">
                <a:solidFill>
                  <a:schemeClr val="bg1"/>
                </a:solidFill>
              </a:rPr>
              <a:t>What’s “Random” in Random effects?</a:t>
            </a:r>
          </a:p>
        </p:txBody>
      </p:sp>
    </p:spTree>
    <p:extLst>
      <p:ext uri="{BB962C8B-B14F-4D97-AF65-F5344CB8AC3E}">
        <p14:creationId xmlns:p14="http://schemas.microsoft.com/office/powerpoint/2010/main" val="248461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16">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8229054-4311-4D4E-B94B-E082CC0EBA94}"/>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C6B20-F9ED-4CF2-B815-85F0C894AF20}"/>
              </a:ext>
            </a:extLst>
          </p:cNvPr>
          <p:cNvSpPr>
            <a:spLocks noGrp="1"/>
          </p:cNvSpPr>
          <p:nvPr>
            <p:ph type="title"/>
          </p:nvPr>
        </p:nvSpPr>
        <p:spPr>
          <a:xfrm>
            <a:off x="2103121" y="4727173"/>
            <a:ext cx="7985759" cy="868823"/>
          </a:xfrm>
        </p:spPr>
        <p:txBody>
          <a:bodyPr vert="horz" lIns="91440" tIns="45720" rIns="91440" bIns="45720" rtlCol="0" anchor="b">
            <a:noAutofit/>
          </a:bodyPr>
          <a:lstStyle/>
          <a:p>
            <a:pPr algn="ctr"/>
            <a:r>
              <a:rPr lang="en-US" sz="2400" dirty="0">
                <a:solidFill>
                  <a:schemeClr val="bg1"/>
                </a:solidFill>
              </a:rPr>
              <a:t>What’s in a name?</a:t>
            </a:r>
            <a:br>
              <a:rPr lang="en-US" sz="2400" dirty="0">
                <a:solidFill>
                  <a:schemeClr val="bg1"/>
                </a:solidFill>
              </a:rPr>
            </a:br>
            <a:r>
              <a:rPr lang="en-US" sz="2400" dirty="0">
                <a:solidFill>
                  <a:schemeClr val="bg1"/>
                </a:solidFill>
              </a:rPr>
              <a:t>That which we call a rose </a:t>
            </a:r>
            <a:br>
              <a:rPr lang="en-US" sz="2400" dirty="0">
                <a:solidFill>
                  <a:schemeClr val="bg1"/>
                </a:solidFill>
              </a:rPr>
            </a:br>
            <a:r>
              <a:rPr lang="en-US" sz="2400" dirty="0">
                <a:solidFill>
                  <a:schemeClr val="bg1"/>
                </a:solidFill>
              </a:rPr>
              <a:t>by any other name would smell as sweet!</a:t>
            </a:r>
          </a:p>
        </p:txBody>
      </p:sp>
    </p:spTree>
    <p:extLst>
      <p:ext uri="{BB962C8B-B14F-4D97-AF65-F5344CB8AC3E}">
        <p14:creationId xmlns:p14="http://schemas.microsoft.com/office/powerpoint/2010/main" val="265905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5EA9C52-0283-4714-A38F-0864C8B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9824BEE-AEE3-4767-BCD2-8A4217723E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40" r="2" b="4572"/>
          <a:stretch/>
        </p:blipFill>
        <p:spPr bwMode="auto">
          <a:xfrm>
            <a:off x="611126" y="2347105"/>
            <a:ext cx="3374136" cy="37124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11A348E-4881-4229-A056-B0FFED4FC557}"/>
              </a:ext>
            </a:extLst>
          </p:cNvPr>
          <p:cNvSpPr>
            <a:spLocks noGrp="1"/>
          </p:cNvSpPr>
          <p:nvPr>
            <p:ph idx="1"/>
          </p:nvPr>
        </p:nvSpPr>
        <p:spPr>
          <a:xfrm>
            <a:off x="4565562" y="2340864"/>
            <a:ext cx="6695272" cy="3634486"/>
          </a:xfrm>
        </p:spPr>
        <p:txBody>
          <a:bodyPr>
            <a:normAutofit/>
          </a:bodyPr>
          <a:lstStyle/>
          <a:p>
            <a:pPr marL="0" indent="0">
              <a:buNone/>
            </a:pPr>
            <a:r>
              <a:rPr lang="en-US" dirty="0"/>
              <a:t>“The crucial distinction between fixed and random effects is whether the unobserved individual effect embodies elements that are correlated with the regressors in the model, not whether these effects are stochastic or not” (William H. Greene)</a:t>
            </a:r>
          </a:p>
        </p:txBody>
      </p:sp>
    </p:spTree>
    <p:extLst>
      <p:ext uri="{BB962C8B-B14F-4D97-AF65-F5344CB8AC3E}">
        <p14:creationId xmlns:p14="http://schemas.microsoft.com/office/powerpoint/2010/main" val="2454126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5EA9C52-0283-4714-A38F-0864C8B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a:extLst>
              <a:ext uri="{FF2B5EF4-FFF2-40B4-BE49-F238E27FC236}">
                <a16:creationId xmlns:a16="http://schemas.microsoft.com/office/drawing/2014/main" id="{E9824BEE-AEE3-4767-BCD2-8A4217723E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40" r="2" b="4572"/>
          <a:stretch/>
        </p:blipFill>
        <p:spPr bwMode="auto">
          <a:xfrm>
            <a:off x="611126" y="2347105"/>
            <a:ext cx="3374136" cy="37124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11A348E-4881-4229-A056-B0FFED4FC557}"/>
              </a:ext>
            </a:extLst>
          </p:cNvPr>
          <p:cNvSpPr>
            <a:spLocks noGrp="1"/>
          </p:cNvSpPr>
          <p:nvPr>
            <p:ph idx="1"/>
          </p:nvPr>
        </p:nvSpPr>
        <p:spPr>
          <a:xfrm>
            <a:off x="4565562" y="2340864"/>
            <a:ext cx="6695272" cy="3634486"/>
          </a:xfrm>
        </p:spPr>
        <p:txBody>
          <a:bodyPr>
            <a:normAutofit/>
          </a:bodyPr>
          <a:lstStyle/>
          <a:p>
            <a:pPr marL="0" indent="0">
              <a:buNone/>
            </a:pPr>
            <a:r>
              <a:rPr lang="en-US" dirty="0"/>
              <a:t>“The crucial distinction between fixed and random effects is </a:t>
            </a:r>
            <a:r>
              <a:rPr lang="en-US" dirty="0">
                <a:solidFill>
                  <a:srgbClr val="0070C0"/>
                </a:solidFill>
              </a:rPr>
              <a:t>whether the unobserved individual effect embodies elements that are correlated with the regressors in the model</a:t>
            </a:r>
            <a:r>
              <a:rPr lang="en-US" dirty="0"/>
              <a:t>, not whether these effects are stochastic or not” (William H. Greene)</a:t>
            </a:r>
          </a:p>
        </p:txBody>
      </p:sp>
      <mc:AlternateContent xmlns:mc="http://schemas.openxmlformats.org/markup-compatibility/2006" xmlns:a14="http://schemas.microsoft.com/office/drawing/2010/main">
        <mc:Choice Requires="a14">
          <p:sp>
            <p:nvSpPr>
              <p:cNvPr id="9" name="Speech Bubble: Rectangle with Corners Rounded 8">
                <a:extLst>
                  <a:ext uri="{FF2B5EF4-FFF2-40B4-BE49-F238E27FC236}">
                    <a16:creationId xmlns:a16="http://schemas.microsoft.com/office/drawing/2014/main" id="{A7D573D7-7050-40F0-96DC-1B7F5DC509AD}"/>
                  </a:ext>
                </a:extLst>
              </p:cNvPr>
              <p:cNvSpPr/>
              <p:nvPr/>
            </p:nvSpPr>
            <p:spPr>
              <a:xfrm>
                <a:off x="8626714" y="4721471"/>
                <a:ext cx="2397359" cy="1135320"/>
              </a:xfrm>
              <a:prstGeom prst="wedgeRoundRectCallout">
                <a:avLst>
                  <a:gd name="adj1" fmla="val -48835"/>
                  <a:gd name="adj2" fmla="val -9046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𝐶𝑜𝑣</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𝑈</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𝑖𝑡</m:t>
                              </m:r>
                            </m:sub>
                          </m:sSub>
                        </m:e>
                      </m:d>
                      <m:r>
                        <a:rPr lang="en-US" b="0" i="1" smtClean="0">
                          <a:solidFill>
                            <a:schemeClr val="tx1"/>
                          </a:solidFill>
                          <a:latin typeface="Cambria Math" panose="02040503050406030204" pitchFamily="18" charset="0"/>
                        </a:rPr>
                        <m:t>=0?</m:t>
                      </m:r>
                    </m:oMath>
                    <m:oMath xmlns:m="http://schemas.openxmlformats.org/officeDocument/2006/math">
                      <m:r>
                        <a:rPr lang="en-US" i="1">
                          <a:solidFill>
                            <a:schemeClr val="tx1"/>
                          </a:solidFill>
                          <a:latin typeface="Cambria Math" panose="02040503050406030204" pitchFamily="18" charset="0"/>
                        </a:rPr>
                        <m:t>𝐶𝑜𝑣</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𝑈</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𝑖𝑡</m:t>
                              </m:r>
                            </m:sub>
                          </m:sSub>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0?</m:t>
                      </m:r>
                    </m:oMath>
                  </m:oMathPara>
                </a14:m>
                <a:endParaRPr lang="en-US" dirty="0">
                  <a:solidFill>
                    <a:schemeClr val="tx1"/>
                  </a:solidFill>
                </a:endParaRPr>
              </a:p>
            </p:txBody>
          </p:sp>
        </mc:Choice>
        <mc:Fallback xmlns="">
          <p:sp>
            <p:nvSpPr>
              <p:cNvPr id="9" name="Speech Bubble: Rectangle with Corners Rounded 8">
                <a:extLst>
                  <a:ext uri="{FF2B5EF4-FFF2-40B4-BE49-F238E27FC236}">
                    <a16:creationId xmlns:a16="http://schemas.microsoft.com/office/drawing/2014/main" id="{A7D573D7-7050-40F0-96DC-1B7F5DC509AD}"/>
                  </a:ext>
                </a:extLst>
              </p:cNvPr>
              <p:cNvSpPr>
                <a:spLocks noRot="1" noChangeAspect="1" noMove="1" noResize="1" noEditPoints="1" noAdjustHandles="1" noChangeArrowheads="1" noChangeShapeType="1" noTextEdit="1"/>
              </p:cNvSpPr>
              <p:nvPr/>
            </p:nvSpPr>
            <p:spPr>
              <a:xfrm>
                <a:off x="8626714" y="4721471"/>
                <a:ext cx="2397359" cy="1135320"/>
              </a:xfrm>
              <a:prstGeom prst="wedgeRoundRectCallout">
                <a:avLst>
                  <a:gd name="adj1" fmla="val -48835"/>
                  <a:gd name="adj2" fmla="val -90466"/>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209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CDEA-E056-4D46-9368-FAF2C8EA91A5}"/>
              </a:ext>
            </a:extLst>
          </p:cNvPr>
          <p:cNvSpPr>
            <a:spLocks noGrp="1"/>
          </p:cNvSpPr>
          <p:nvPr>
            <p:ph type="title"/>
          </p:nvPr>
        </p:nvSpPr>
        <p:spPr/>
        <p:txBody>
          <a:bodyPr/>
          <a:lstStyle/>
          <a:p>
            <a:r>
              <a:rPr lang="en-US" dirty="0"/>
              <a:t>Fixed effects or random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25D652-EA1B-46B5-B0CC-2172A0D0D65D}"/>
                  </a:ext>
                </a:extLst>
              </p:cNvPr>
              <p:cNvSpPr>
                <a:spLocks noGrp="1"/>
              </p:cNvSpPr>
              <p:nvPr>
                <p:ph idx="1"/>
              </p:nvPr>
            </p:nvSpPr>
            <p:spPr/>
            <p:txBody>
              <a:bodyPr/>
              <a:lstStyle/>
              <a:p>
                <a:r>
                  <a:rPr lang="en-US" dirty="0"/>
                  <a:t>Essentially, this is tantamount to testing whether </a:t>
                </a:r>
                <a14:m>
                  <m:oMath xmlns:m="http://schemas.openxmlformats.org/officeDocument/2006/math">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𝑖𝑡</m:t>
                            </m:r>
                          </m:sub>
                        </m:sSub>
                      </m:e>
                    </m:d>
                    <m:r>
                      <a:rPr lang="en-US" b="0" i="1" smtClean="0">
                        <a:latin typeface="Cambria Math" panose="02040503050406030204" pitchFamily="18" charset="0"/>
                      </a:rPr>
                      <m:t>=0</m:t>
                    </m:r>
                  </m:oMath>
                </a14:m>
                <a:r>
                  <a:rPr lang="en-US" dirty="0"/>
                  <a:t> or not.</a:t>
                </a:r>
              </a:p>
              <a:p>
                <a:r>
                  <a:rPr lang="en-US" dirty="0"/>
                  <a:t>Indirectly, this is done by a </a:t>
                </a:r>
                <a:r>
                  <a:rPr lang="en-US" b="1" dirty="0" err="1">
                    <a:solidFill>
                      <a:schemeClr val="accent2"/>
                    </a:solidFill>
                  </a:rPr>
                  <a:t>Hasuman</a:t>
                </a:r>
                <a:r>
                  <a:rPr lang="en-US" b="1" dirty="0">
                    <a:solidFill>
                      <a:schemeClr val="accent2"/>
                    </a:solidFill>
                  </a:rPr>
                  <a:t> test</a:t>
                </a:r>
                <a:r>
                  <a:rPr lang="en-US" dirty="0"/>
                  <a:t>.</a:t>
                </a:r>
              </a:p>
              <a:p>
                <a:r>
                  <a:rPr lang="en-US" dirty="0"/>
                  <a:t>The Hausman test helps us decide whether we should use a Random Effects model or a Fixed Effects model. It’s hypotheses are: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covariance</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zero</m:t>
                              </m:r>
                              <m:r>
                                <a:rPr lang="en-US" b="0" i="0" smtClean="0">
                                  <a:latin typeface="Cambria Math" panose="02040503050406030204" pitchFamily="18" charset="0"/>
                                </a:rPr>
                                <m:t>, </m:t>
                              </m:r>
                              <m:r>
                                <m:rPr>
                                  <m:sty m:val="p"/>
                                </m:rPr>
                                <a:rPr lang="en-US" b="0" i="0" smtClean="0">
                                  <a:latin typeface="Cambria Math" panose="02040503050406030204" pitchFamily="18" charset="0"/>
                                </a:rPr>
                                <m:t>so</m:t>
                              </m:r>
                              <m:r>
                                <a:rPr lang="en-US" b="0" i="0" smtClean="0">
                                  <a:latin typeface="Cambria Math" panose="02040503050406030204" pitchFamily="18" charset="0"/>
                                </a:rPr>
                                <m:t> </m:t>
                              </m:r>
                              <m:r>
                                <m:rPr>
                                  <m:sty m:val="p"/>
                                </m:rPr>
                                <a:rPr lang="en-US" b="0" i="0" smtClean="0">
                                  <a:latin typeface="Cambria Math" panose="02040503050406030204" pitchFamily="18" charset="0"/>
                                </a:rPr>
                                <m:t>you</m:t>
                              </m:r>
                              <m:r>
                                <a:rPr lang="en-US" b="0" i="0" smtClean="0">
                                  <a:latin typeface="Cambria Math" panose="02040503050406030204" pitchFamily="18" charset="0"/>
                                </a:rPr>
                                <m:t> </m:t>
                              </m:r>
                              <m:r>
                                <m:rPr>
                                  <m:sty m:val="p"/>
                                </m:rPr>
                                <a:rPr lang="en-US" b="0" i="0" smtClean="0">
                                  <a:latin typeface="Cambria Math" panose="02040503050406030204" pitchFamily="18" charset="0"/>
                                </a:rPr>
                                <m:t>should</m:t>
                              </m:r>
                              <m:r>
                                <a:rPr lang="en-US" b="0" i="0" smtClean="0">
                                  <a:latin typeface="Cambria Math" panose="02040503050406030204" pitchFamily="18" charset="0"/>
                                </a:rPr>
                                <m:t> </m:t>
                              </m:r>
                              <m:r>
                                <m:rPr>
                                  <m:sty m:val="p"/>
                                </m:rPr>
                                <a:rPr lang="en-US" b="0" i="0" smtClean="0">
                                  <a:latin typeface="Cambria Math" panose="02040503050406030204" pitchFamily="18" charset="0"/>
                                </a:rPr>
                                <m:t>use</m:t>
                              </m:r>
                              <m:r>
                                <a:rPr lang="en-US" b="0" i="0" smtClean="0">
                                  <a:latin typeface="Cambria Math" panose="02040503050406030204" pitchFamily="18" charset="0"/>
                                </a:rPr>
                                <m:t> </m:t>
                              </m:r>
                              <m:r>
                                <m:rPr>
                                  <m:sty m:val="p"/>
                                </m:rPr>
                                <a:rPr lang="en-US" b="0" i="0" smtClean="0">
                                  <a:solidFill>
                                    <a:srgbClr val="0070C0"/>
                                  </a:solidFill>
                                  <a:latin typeface="Cambria Math" panose="02040503050406030204" pitchFamily="18" charset="0"/>
                                </a:rPr>
                                <m:t>Random</m:t>
                              </m:r>
                              <m:r>
                                <a:rPr lang="en-US" b="0" i="0" smtClean="0">
                                  <a:solidFill>
                                    <a:srgbClr val="0070C0"/>
                                  </a:solidFill>
                                  <a:latin typeface="Cambria Math" panose="02040503050406030204" pitchFamily="18" charset="0"/>
                                </a:rPr>
                                <m:t> </m:t>
                              </m:r>
                              <m:r>
                                <m:rPr>
                                  <m:sty m:val="p"/>
                                </m:rPr>
                                <a:rPr lang="en-US" b="0" i="0" smtClean="0">
                                  <a:solidFill>
                                    <a:srgbClr val="0070C0"/>
                                  </a:solidFill>
                                  <a:latin typeface="Cambria Math" panose="02040503050406030204" pitchFamily="18" charset="0"/>
                                </a:rPr>
                                <m:t>Effects</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covariance</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 </m:t>
                              </m:r>
                              <m:r>
                                <m:rPr>
                                  <m:sty m:val="p"/>
                                </m:rPr>
                                <a:rPr lang="en-US">
                                  <a:latin typeface="Cambria Math" panose="02040503050406030204" pitchFamily="18" charset="0"/>
                                </a:rPr>
                                <m:t>zero</m:t>
                              </m:r>
                              <m:r>
                                <a:rPr lang="en-US">
                                  <a:latin typeface="Cambria Math" panose="02040503050406030204" pitchFamily="18" charset="0"/>
                                </a:rPr>
                                <m:t>, </m:t>
                              </m:r>
                              <m:r>
                                <m:rPr>
                                  <m:sty m:val="p"/>
                                </m:rPr>
                                <a:rPr lang="en-US">
                                  <a:latin typeface="Cambria Math" panose="02040503050406030204" pitchFamily="18" charset="0"/>
                                </a:rPr>
                                <m:t>so</m:t>
                              </m:r>
                              <m:r>
                                <a:rPr lang="en-US">
                                  <a:latin typeface="Cambria Math" panose="02040503050406030204" pitchFamily="18" charset="0"/>
                                </a:rPr>
                                <m:t> </m:t>
                              </m:r>
                              <m:r>
                                <m:rPr>
                                  <m:sty m:val="p"/>
                                </m:rPr>
                                <a:rPr lang="en-US">
                                  <a:latin typeface="Cambria Math" panose="02040503050406030204" pitchFamily="18" charset="0"/>
                                </a:rPr>
                                <m:t>you</m:t>
                              </m:r>
                              <m:r>
                                <a:rPr lang="en-US">
                                  <a:latin typeface="Cambria Math" panose="02040503050406030204" pitchFamily="18" charset="0"/>
                                </a:rPr>
                                <m:t> </m:t>
                              </m:r>
                              <m:r>
                                <m:rPr>
                                  <m:sty m:val="p"/>
                                </m:rPr>
                                <a:rPr lang="en-US">
                                  <a:latin typeface="Cambria Math" panose="02040503050406030204" pitchFamily="18" charset="0"/>
                                </a:rPr>
                                <m:t>should</m:t>
                              </m:r>
                              <m:r>
                                <a:rPr lang="en-US">
                                  <a:latin typeface="Cambria Math" panose="02040503050406030204" pitchFamily="18" charset="0"/>
                                </a:rPr>
                                <m:t> </m:t>
                              </m:r>
                              <m:r>
                                <m:rPr>
                                  <m:sty m:val="p"/>
                                </m:rPr>
                                <a:rPr lang="en-US">
                                  <a:latin typeface="Cambria Math" panose="02040503050406030204" pitchFamily="18" charset="0"/>
                                </a:rPr>
                                <m:t>use</m:t>
                              </m:r>
                              <m:r>
                                <a:rPr lang="en-US" b="0" i="0" smtClean="0">
                                  <a:latin typeface="Cambria Math" panose="02040503050406030204" pitchFamily="18" charset="0"/>
                                </a:rPr>
                                <m:t> </m:t>
                              </m:r>
                              <m:r>
                                <m:rPr>
                                  <m:sty m:val="p"/>
                                </m:rPr>
                                <a:rPr lang="en-US" b="0" i="0" smtClean="0">
                                  <a:solidFill>
                                    <a:srgbClr val="0070C0"/>
                                  </a:solidFill>
                                  <a:latin typeface="Cambria Math" panose="02040503050406030204" pitchFamily="18" charset="0"/>
                                </a:rPr>
                                <m:t>Fixed</m:t>
                              </m:r>
                              <m:r>
                                <a:rPr lang="en-US" b="0" i="0" smtClean="0">
                                  <a:solidFill>
                                    <a:srgbClr val="0070C0"/>
                                  </a:solidFill>
                                  <a:latin typeface="Cambria Math" panose="02040503050406030204" pitchFamily="18" charset="0"/>
                                </a:rPr>
                                <m:t> </m:t>
                              </m:r>
                              <m:r>
                                <m:rPr>
                                  <m:sty m:val="p"/>
                                </m:rPr>
                                <a:rPr lang="en-US" b="0" i="0" smtClean="0">
                                  <a:solidFill>
                                    <a:srgbClr val="0070C0"/>
                                  </a:solidFill>
                                  <a:latin typeface="Cambria Math" panose="02040503050406030204" pitchFamily="18" charset="0"/>
                                </a:rPr>
                                <m:t>Effects</m:t>
                              </m:r>
                            </m:e>
                          </m:eqArr>
                        </m:e>
                      </m:d>
                    </m:oMath>
                  </m:oMathPara>
                </a14:m>
                <a:endParaRPr lang="en-US" dirty="0"/>
              </a:p>
              <a:p>
                <a:pPr marL="0" indent="0">
                  <a:buNone/>
                </a:pPr>
                <a:r>
                  <a:rPr lang="en-US" dirty="0"/>
                  <a:t>So 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&lt;</m:t>
                    </m:r>
                    <m:r>
                      <a:rPr lang="en-US" b="0" i="1" smtClean="0">
                        <a:latin typeface="Cambria Math" panose="02040503050406030204" pitchFamily="18" charset="0"/>
                      </a:rPr>
                      <m:t>𝛼</m:t>
                    </m:r>
                  </m:oMath>
                </a14:m>
                <a:r>
                  <a:rPr lang="en-US" dirty="0"/>
                  <a:t>, use Fixed Effects, and 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&gt;</m:t>
                    </m:r>
                    <m:r>
                      <a:rPr lang="en-US" b="0" i="1" smtClean="0">
                        <a:latin typeface="Cambria Math" panose="02040503050406030204" pitchFamily="18" charset="0"/>
                      </a:rPr>
                      <m:t>𝛼</m:t>
                    </m:r>
                  </m:oMath>
                </a14:m>
                <a:r>
                  <a:rPr lang="en-US" dirty="0"/>
                  <a:t>, use Random Effects.</a:t>
                </a:r>
              </a:p>
            </p:txBody>
          </p:sp>
        </mc:Choice>
        <mc:Fallback xmlns="">
          <p:sp>
            <p:nvSpPr>
              <p:cNvPr id="3" name="Content Placeholder 2">
                <a:extLst>
                  <a:ext uri="{FF2B5EF4-FFF2-40B4-BE49-F238E27FC236}">
                    <a16:creationId xmlns:a16="http://schemas.microsoft.com/office/drawing/2014/main" id="{3125D652-EA1B-46B5-B0CC-2172A0D0D65D}"/>
                  </a:ext>
                </a:extLst>
              </p:cNvPr>
              <p:cNvSpPr>
                <a:spLocks noGrp="1" noRot="1" noChangeAspect="1" noMove="1" noResize="1" noEditPoints="1" noAdjustHandles="1" noChangeArrowheads="1" noChangeShapeType="1" noTextEdit="1"/>
              </p:cNvSpPr>
              <p:nvPr>
                <p:ph idx="1"/>
              </p:nvPr>
            </p:nvSpPr>
            <p:spPr>
              <a:blipFill>
                <a:blip r:embed="rId2"/>
                <a:stretch>
                  <a:fillRect l="-331"/>
                </a:stretch>
              </a:blipFill>
            </p:spPr>
            <p:txBody>
              <a:bodyPr/>
              <a:lstStyle/>
              <a:p>
                <a:r>
                  <a:rPr lang="en-US">
                    <a:noFill/>
                  </a:rPr>
                  <a:t> </a:t>
                </a:r>
              </a:p>
            </p:txBody>
          </p:sp>
        </mc:Fallback>
      </mc:AlternateContent>
    </p:spTree>
    <p:extLst>
      <p:ext uri="{BB962C8B-B14F-4D97-AF65-F5344CB8AC3E}">
        <p14:creationId xmlns:p14="http://schemas.microsoft.com/office/powerpoint/2010/main" val="251373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064EA941-0209-4A6A-A152-C2BEB321B03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237" b="749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F960151-6390-4819-8165-7F0F80BBB77E}"/>
                  </a:ext>
                </a:extLst>
              </p:cNvPr>
              <p:cNvSpPr>
                <a:spLocks noGrp="1"/>
              </p:cNvSpPr>
              <p:nvPr>
                <p:ph type="title"/>
              </p:nvPr>
            </p:nvSpPr>
            <p:spPr>
              <a:xfrm>
                <a:off x="446530" y="4727173"/>
                <a:ext cx="11298931" cy="1800949"/>
              </a:xfr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fontScale="90000"/>
              </a:bodyPr>
              <a:lstStyle/>
              <a:p>
                <a:pPr algn="ctr"/>
                <a:r>
                  <a:rPr lang="en-US" sz="4000" dirty="0">
                    <a:solidFill>
                      <a:sysClr val="windowText" lastClr="000000"/>
                    </a:solidFill>
                  </a:rPr>
                  <a:t>When </a:t>
                </a:r>
                <a14:m>
                  <m:oMath xmlns:m="http://schemas.openxmlformats.org/officeDocument/2006/math">
                    <m:r>
                      <m:rPr>
                        <m:sty m:val="p"/>
                      </m:rPr>
                      <a:rPr lang="en-US" sz="4000" b="0" i="0" smtClean="0">
                        <a:solidFill>
                          <a:sysClr val="windowText" lastClr="000000"/>
                        </a:solidFill>
                        <a:latin typeface="Cambria Math" panose="02040503050406030204" pitchFamily="18" charset="0"/>
                      </a:rPr>
                      <m:t>Cov</m:t>
                    </m:r>
                    <m:d>
                      <m:dPr>
                        <m:ctrlPr>
                          <a:rPr lang="en-US" sz="4000" b="0" i="1" smtClean="0">
                            <a:solidFill>
                              <a:sysClr val="windowText" lastClr="000000"/>
                            </a:solidFill>
                            <a:latin typeface="Cambria Math" panose="02040503050406030204" pitchFamily="18" charset="0"/>
                          </a:rPr>
                        </m:ctrlPr>
                      </m:dPr>
                      <m:e>
                        <m:sSub>
                          <m:sSubPr>
                            <m:ctrlPr>
                              <a:rPr lang="en-US" sz="4000" b="0" i="1" smtClean="0">
                                <a:solidFill>
                                  <a:sysClr val="windowText" lastClr="000000"/>
                                </a:solidFill>
                                <a:latin typeface="Cambria Math" panose="02040503050406030204" pitchFamily="18" charset="0"/>
                              </a:rPr>
                            </m:ctrlPr>
                          </m:sSubPr>
                          <m:e>
                            <m:r>
                              <a:rPr lang="en-US" sz="4000" b="0" i="1" smtClean="0">
                                <a:solidFill>
                                  <a:sysClr val="windowText" lastClr="000000"/>
                                </a:solidFill>
                                <a:latin typeface="Cambria Math" panose="02040503050406030204" pitchFamily="18" charset="0"/>
                              </a:rPr>
                              <m:t>𝑈</m:t>
                            </m:r>
                          </m:e>
                          <m:sub>
                            <m:r>
                              <a:rPr lang="en-US" sz="4000" b="0" i="1" smtClean="0">
                                <a:solidFill>
                                  <a:sysClr val="windowText" lastClr="000000"/>
                                </a:solidFill>
                                <a:latin typeface="Cambria Math" panose="02040503050406030204" pitchFamily="18" charset="0"/>
                              </a:rPr>
                              <m:t>𝑖</m:t>
                            </m:r>
                          </m:sub>
                        </m:sSub>
                        <m:r>
                          <a:rPr lang="en-US" sz="4000" b="0" i="1" smtClean="0">
                            <a:solidFill>
                              <a:sysClr val="windowText" lastClr="000000"/>
                            </a:solidFill>
                            <a:latin typeface="Cambria Math" panose="02040503050406030204" pitchFamily="18" charset="0"/>
                          </a:rPr>
                          <m:t>;</m:t>
                        </m:r>
                        <m:sSub>
                          <m:sSubPr>
                            <m:ctrlPr>
                              <a:rPr lang="en-US" sz="4000" b="0" i="1" smtClean="0">
                                <a:solidFill>
                                  <a:sysClr val="windowText" lastClr="000000"/>
                                </a:solidFill>
                                <a:latin typeface="Cambria Math" panose="02040503050406030204" pitchFamily="18" charset="0"/>
                              </a:rPr>
                            </m:ctrlPr>
                          </m:sSubPr>
                          <m:e>
                            <m:r>
                              <a:rPr lang="en-US" sz="4000" b="0" i="1" smtClean="0">
                                <a:solidFill>
                                  <a:sysClr val="windowText" lastClr="000000"/>
                                </a:solidFill>
                                <a:latin typeface="Cambria Math" panose="02040503050406030204" pitchFamily="18" charset="0"/>
                              </a:rPr>
                              <m:t>𝑋</m:t>
                            </m:r>
                          </m:e>
                          <m:sub>
                            <m:r>
                              <a:rPr lang="en-US" sz="4000" b="0" i="1" smtClean="0">
                                <a:solidFill>
                                  <a:sysClr val="windowText" lastClr="000000"/>
                                </a:solidFill>
                                <a:latin typeface="Cambria Math" panose="02040503050406030204" pitchFamily="18" charset="0"/>
                              </a:rPr>
                              <m:t>𝑖𝑡</m:t>
                            </m:r>
                          </m:sub>
                        </m:sSub>
                      </m:e>
                    </m:d>
                    <m:r>
                      <a:rPr lang="en-US" sz="4000" b="0" i="1" smtClean="0">
                        <a:solidFill>
                          <a:sysClr val="windowText" lastClr="000000"/>
                        </a:solidFill>
                        <a:latin typeface="Cambria Math" panose="02040503050406030204" pitchFamily="18" charset="0"/>
                      </a:rPr>
                      <m:t>=0</m:t>
                    </m:r>
                  </m:oMath>
                </a14:m>
                <a:r>
                  <a:rPr lang="en-US" sz="4000" dirty="0">
                    <a:solidFill>
                      <a:sysClr val="windowText" lastClr="000000"/>
                    </a:solidFill>
                  </a:rPr>
                  <a:t>, it’s possible to find another estimate for</a:t>
                </a:r>
                <a14:m>
                  <m:oMath xmlns:m="http://schemas.openxmlformats.org/officeDocument/2006/math">
                    <m:r>
                      <a:rPr lang="en-US" sz="4000" b="0" i="0" smtClean="0">
                        <a:solidFill>
                          <a:sysClr val="windowText" lastClr="000000"/>
                        </a:solidFill>
                        <a:latin typeface="Cambria Math" panose="02040503050406030204" pitchFamily="18" charset="0"/>
                      </a:rPr>
                      <m:t> </m:t>
                    </m:r>
                    <m:r>
                      <a:rPr lang="en-US" sz="4000" b="1" i="0" smtClean="0">
                        <a:solidFill>
                          <a:sysClr val="windowText" lastClr="000000"/>
                        </a:solidFill>
                        <a:latin typeface="Cambria Math" panose="02040503050406030204" pitchFamily="18" charset="0"/>
                      </a:rPr>
                      <m:t>𝛃</m:t>
                    </m:r>
                  </m:oMath>
                </a14:m>
                <a:r>
                  <a:rPr lang="en-US" sz="4000" b="1" dirty="0">
                    <a:solidFill>
                      <a:sysClr val="windowText" lastClr="000000"/>
                    </a:solidFill>
                  </a:rPr>
                  <a:t> </a:t>
                </a:r>
                <a:r>
                  <a:rPr lang="en-US" sz="4000" dirty="0">
                    <a:solidFill>
                      <a:sysClr val="windowText" lastClr="000000"/>
                    </a:solidFill>
                  </a:rPr>
                  <a:t>that’s also unbiased but has a smaller variance</a:t>
                </a:r>
              </a:p>
            </p:txBody>
          </p:sp>
        </mc:Choice>
        <mc:Fallback xmlns="">
          <p:sp>
            <p:nvSpPr>
              <p:cNvPr id="2" name="Title 1">
                <a:extLst>
                  <a:ext uri="{FF2B5EF4-FFF2-40B4-BE49-F238E27FC236}">
                    <a16:creationId xmlns:a16="http://schemas.microsoft.com/office/drawing/2014/main" id="{FF960151-6390-4819-8165-7F0F80BBB77E}"/>
                  </a:ext>
                </a:extLst>
              </p:cNvPr>
              <p:cNvSpPr>
                <a:spLocks noGrp="1" noRot="1" noChangeAspect="1" noMove="1" noResize="1" noEditPoints="1" noAdjustHandles="1" noChangeArrowheads="1" noChangeShapeType="1" noTextEdit="1"/>
              </p:cNvSpPr>
              <p:nvPr>
                <p:ph type="title"/>
              </p:nvPr>
            </p:nvSpPr>
            <p:spPr>
              <a:xfrm>
                <a:off x="446530" y="4727173"/>
                <a:ext cx="11298931" cy="1800949"/>
              </a:xfrm>
              <a:blipFill>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930106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7C555-339E-4092-B38E-BE46A1BE77D7}"/>
              </a:ext>
            </a:extLst>
          </p:cNvPr>
          <p:cNvSpPr>
            <a:spLocks noGrp="1"/>
          </p:cNvSpPr>
          <p:nvPr>
            <p:ph type="title"/>
          </p:nvPr>
        </p:nvSpPr>
        <p:spPr>
          <a:xfrm>
            <a:off x="581193" y="702156"/>
            <a:ext cx="6309003" cy="1013800"/>
          </a:xfrm>
        </p:spPr>
        <p:txBody>
          <a:bodyPr vert="horz" lIns="91440" tIns="45720" rIns="91440" bIns="45720" rtlCol="0">
            <a:normAutofit/>
          </a:bodyPr>
          <a:lstStyle/>
          <a:p>
            <a:r>
              <a:rPr lang="en-US" dirty="0">
                <a:solidFill>
                  <a:schemeClr val="tx2"/>
                </a:solidFill>
              </a:rPr>
              <a:t>Key takeaways</a:t>
            </a:r>
          </a:p>
        </p:txBody>
      </p:sp>
      <p:sp>
        <p:nvSpPr>
          <p:cNvPr id="29" name="Rectangle 28">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FB8E293-4E48-4AC9-AE30-1ABFA2E7041E}"/>
                  </a:ext>
                </a:extLst>
              </p:cNvPr>
              <p:cNvSpPr>
                <a:spLocks noGrp="1"/>
              </p:cNvSpPr>
              <p:nvPr>
                <p:ph idx="1"/>
              </p:nvPr>
            </p:nvSpPr>
            <p:spPr>
              <a:xfrm>
                <a:off x="581194" y="1896532"/>
                <a:ext cx="6309003" cy="4504267"/>
              </a:xfrm>
            </p:spPr>
            <p:txBody>
              <a:bodyPr>
                <a:normAutofit/>
              </a:bodyPr>
              <a:lstStyle/>
              <a:p>
                <a:pPr marL="342900" indent="-342900">
                  <a:buFont typeface="+mj-lt"/>
                  <a:buAutoNum type="arabicPeriod"/>
                </a:pPr>
                <a:r>
                  <a:rPr lang="en-US" dirty="0">
                    <a:solidFill>
                      <a:schemeClr val="tx2"/>
                    </a:solidFill>
                  </a:rPr>
                  <a:t>When the unobserved effect </a:t>
                </a:r>
                <a14:m>
                  <m:oMath xmlns:m="http://schemas.openxmlformats.org/officeDocument/2006/math">
                    <m:sSub>
                      <m:sSubPr>
                        <m:ctrlPr>
                          <a:rPr lang="en-US" b="0" i="1">
                            <a:solidFill>
                              <a:schemeClr val="tx2"/>
                            </a:solidFill>
                            <a:latin typeface="Cambria Math" panose="02040503050406030204" pitchFamily="18" charset="0"/>
                          </a:rPr>
                        </m:ctrlPr>
                      </m:sSubPr>
                      <m:e>
                        <m:r>
                          <a:rPr lang="en-US" b="0" i="1">
                            <a:solidFill>
                              <a:schemeClr val="tx2"/>
                            </a:solidFill>
                            <a:latin typeface="Cambria Math" panose="02040503050406030204" pitchFamily="18" charset="0"/>
                          </a:rPr>
                          <m:t>𝑈</m:t>
                        </m:r>
                      </m:e>
                      <m:sub>
                        <m:r>
                          <a:rPr lang="en-US" b="0" i="1">
                            <a:solidFill>
                              <a:schemeClr val="tx2"/>
                            </a:solidFill>
                            <a:latin typeface="Cambria Math" panose="02040503050406030204" pitchFamily="18" charset="0"/>
                          </a:rPr>
                          <m:t>𝑖</m:t>
                        </m:r>
                      </m:sub>
                    </m:sSub>
                  </m:oMath>
                </a14:m>
                <a:r>
                  <a:rPr lang="en-US" dirty="0">
                    <a:solidFill>
                      <a:schemeClr val="tx2"/>
                    </a:solidFill>
                  </a:rPr>
                  <a:t> is uncorrelated with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𝑋</m:t>
                        </m:r>
                      </m:e>
                      <m:sub>
                        <m:r>
                          <a:rPr lang="en-US" b="0" i="1" smtClean="0">
                            <a:solidFill>
                              <a:schemeClr val="tx2"/>
                            </a:solidFill>
                            <a:latin typeface="Cambria Math" panose="02040503050406030204" pitchFamily="18" charset="0"/>
                          </a:rPr>
                          <m:t>𝑖𝑡</m:t>
                        </m:r>
                      </m:sub>
                    </m:sSub>
                  </m:oMath>
                </a14:m>
                <a:r>
                  <a:rPr lang="en-US" dirty="0">
                    <a:solidFill>
                      <a:schemeClr val="tx2"/>
                    </a:solidFill>
                  </a:rPr>
                  <a:t>, Random Effects yield better estimates than Fixed Effects. </a:t>
                </a:r>
              </a:p>
              <a:p>
                <a:pPr marL="342900" indent="-342900">
                  <a:buFont typeface="+mj-lt"/>
                  <a:buAutoNum type="arabicPeriod"/>
                </a:pPr>
                <a:r>
                  <a:rPr lang="en-US" dirty="0">
                    <a:solidFill>
                      <a:schemeClr val="tx2"/>
                    </a:solidFill>
                  </a:rPr>
                  <a:t>The Hausman test helps us decide if we should use a Fixed or a Random effects model. Its null hypothesis is that we should use a Random Effects model.</a:t>
                </a:r>
              </a:p>
              <a:p>
                <a:pPr marL="342900" indent="-342900">
                  <a:buFont typeface="+mj-lt"/>
                  <a:buAutoNum type="arabicPeriod"/>
                </a:pPr>
                <a:endParaRPr lang="en-US" dirty="0">
                  <a:solidFill>
                    <a:schemeClr val="tx2"/>
                  </a:solidFill>
                </a:endParaRPr>
              </a:p>
            </p:txBody>
          </p:sp>
        </mc:Choice>
        <mc:Fallback xmlns="">
          <p:sp>
            <p:nvSpPr>
              <p:cNvPr id="4" name="Content Placeholder 3">
                <a:extLst>
                  <a:ext uri="{FF2B5EF4-FFF2-40B4-BE49-F238E27FC236}">
                    <a16:creationId xmlns:a16="http://schemas.microsoft.com/office/drawing/2014/main" id="{8FB8E293-4E48-4AC9-AE30-1ABFA2E7041E}"/>
                  </a:ext>
                </a:extLst>
              </p:cNvPr>
              <p:cNvSpPr>
                <a:spLocks noGrp="1" noRot="1" noChangeAspect="1" noMove="1" noResize="1" noEditPoints="1" noAdjustHandles="1" noChangeArrowheads="1" noChangeShapeType="1" noTextEdit="1"/>
              </p:cNvSpPr>
              <p:nvPr>
                <p:ph idx="1"/>
              </p:nvPr>
            </p:nvSpPr>
            <p:spPr>
              <a:xfrm>
                <a:off x="581194" y="1896532"/>
                <a:ext cx="6309003" cy="4504267"/>
              </a:xfrm>
              <a:blipFill>
                <a:blip r:embed="rId2"/>
                <a:stretch>
                  <a:fillRect l="-386" r="-1256"/>
                </a:stretch>
              </a:blipFill>
            </p:spPr>
            <p:txBody>
              <a:bodyPr/>
              <a:lstStyle/>
              <a:p>
                <a:r>
                  <a:rPr lang="en-US">
                    <a:noFill/>
                  </a:rPr>
                  <a:t> </a:t>
                </a:r>
              </a:p>
            </p:txBody>
          </p:sp>
        </mc:Fallback>
      </mc:AlternateContent>
      <p:pic>
        <p:nvPicPr>
          <p:cNvPr id="5" name="Picture 4" descr="Light bulb on yellow background with sketched light beams and cord">
            <a:extLst>
              <a:ext uri="{FF2B5EF4-FFF2-40B4-BE49-F238E27FC236}">
                <a16:creationId xmlns:a16="http://schemas.microsoft.com/office/drawing/2014/main" id="{8523811D-9131-4D38-A100-DE229574A760}"/>
              </a:ext>
            </a:extLst>
          </p:cNvPr>
          <p:cNvPicPr>
            <a:picLocks noChangeAspect="1"/>
          </p:cNvPicPr>
          <p:nvPr/>
        </p:nvPicPr>
        <p:blipFill rotWithShape="1">
          <a:blip r:embed="rId3"/>
          <a:srcRect l="51483" r="6632"/>
          <a:stretch/>
        </p:blipFill>
        <p:spPr>
          <a:xfrm>
            <a:off x="7521283" y="10"/>
            <a:ext cx="4670717" cy="6857990"/>
          </a:xfrm>
          <a:prstGeom prst="rect">
            <a:avLst/>
          </a:prstGeom>
        </p:spPr>
      </p:pic>
    </p:spTree>
    <p:extLst>
      <p:ext uri="{BB962C8B-B14F-4D97-AF65-F5344CB8AC3E}">
        <p14:creationId xmlns:p14="http://schemas.microsoft.com/office/powerpoint/2010/main" val="273936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940771-7075-4E6A-AD19-DD725CD649B2}"/>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Competitive, heh?</a:t>
            </a:r>
          </a:p>
        </p:txBody>
      </p:sp>
      <p:sp>
        <p:nvSpPr>
          <p:cNvPr id="75" name="Rectangle 7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0E2E2C-4EB3-4C68-AE83-67C82E32581B}"/>
                  </a:ext>
                </a:extLst>
              </p:cNvPr>
              <p:cNvSpPr>
                <a:spLocks noGrp="1"/>
              </p:cNvSpPr>
              <p:nvPr>
                <p:ph idx="1"/>
              </p:nvPr>
            </p:nvSpPr>
            <p:spPr>
              <a:xfrm>
                <a:off x="671513" y="2536031"/>
                <a:ext cx="3123783" cy="3671936"/>
              </a:xfrm>
            </p:spPr>
            <p:txBody>
              <a:bodyPr anchor="t">
                <a:normAutofit/>
              </a:bodyPr>
              <a:lstStyle/>
              <a:p>
                <a:pPr marL="0" indent="0">
                  <a:buNone/>
                </a:pPr>
                <a:r>
                  <a:rPr lang="en-US" dirty="0">
                    <a:solidFill>
                      <a:srgbClr val="FFFFFF"/>
                    </a:solidFill>
                  </a:rPr>
                  <a:t>If we already have an unbiased estimate for </a:t>
                </a:r>
                <a14:m>
                  <m:oMath xmlns:m="http://schemas.openxmlformats.org/officeDocument/2006/math">
                    <m:r>
                      <a:rPr lang="en-US" b="1" i="0" smtClean="0">
                        <a:solidFill>
                          <a:srgbClr val="FFFFFF"/>
                        </a:solidFill>
                        <a:latin typeface="Cambria Math" panose="02040503050406030204" pitchFamily="18" charset="0"/>
                      </a:rPr>
                      <m:t>𝛃</m:t>
                    </m:r>
                  </m:oMath>
                </a14:m>
                <a:r>
                  <a:rPr lang="en-US" dirty="0">
                    <a:solidFill>
                      <a:srgbClr val="FFFFFF"/>
                    </a:solidFill>
                  </a:rPr>
                  <a:t>, why do we care if there’s another one that has a smaller standard error?</a:t>
                </a:r>
              </a:p>
            </p:txBody>
          </p:sp>
        </mc:Choice>
        <mc:Fallback xmlns="">
          <p:sp>
            <p:nvSpPr>
              <p:cNvPr id="3" name="Content Placeholder 2">
                <a:extLst>
                  <a:ext uri="{FF2B5EF4-FFF2-40B4-BE49-F238E27FC236}">
                    <a16:creationId xmlns:a16="http://schemas.microsoft.com/office/drawing/2014/main" id="{DA0E2E2C-4EB3-4C68-AE83-67C82E32581B}"/>
                  </a:ext>
                </a:extLst>
              </p:cNvPr>
              <p:cNvSpPr>
                <a:spLocks noGrp="1" noRot="1" noChangeAspect="1" noMove="1" noResize="1" noEditPoints="1" noAdjustHandles="1" noChangeArrowheads="1" noChangeShapeType="1" noTextEdit="1"/>
              </p:cNvSpPr>
              <p:nvPr>
                <p:ph idx="1"/>
              </p:nvPr>
            </p:nvSpPr>
            <p:spPr>
              <a:xfrm>
                <a:off x="671513" y="2536031"/>
                <a:ext cx="3123783" cy="3671936"/>
              </a:xfrm>
              <a:blipFill>
                <a:blip r:embed="rId2"/>
                <a:stretch>
                  <a:fillRect l="-1170" t="-332" r="-2729"/>
                </a:stretch>
              </a:blipFill>
            </p:spPr>
            <p:txBody>
              <a:bodyPr/>
              <a:lstStyle/>
              <a:p>
                <a:r>
                  <a:rPr lang="en-US">
                    <a:noFill/>
                  </a:rPr>
                  <a:t> </a:t>
                </a:r>
              </a:p>
            </p:txBody>
          </p:sp>
        </mc:Fallback>
      </mc:AlternateContent>
      <p:pic>
        <p:nvPicPr>
          <p:cNvPr id="4098" name="Picture 2" descr="See the source image">
            <a:extLst>
              <a:ext uri="{FF2B5EF4-FFF2-40B4-BE49-F238E27FC236}">
                <a16:creationId xmlns:a16="http://schemas.microsoft.com/office/drawing/2014/main" id="{AB04F410-F144-4419-81A6-0DB371BD6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93"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17809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56D8C-7AEF-458D-8733-5E9386AC422D}"/>
              </a:ext>
            </a:extLst>
          </p:cNvPr>
          <p:cNvSpPr>
            <a:spLocks noGrp="1"/>
          </p:cNvSpPr>
          <p:nvPr>
            <p:ph type="title"/>
          </p:nvPr>
        </p:nvSpPr>
        <p:spPr>
          <a:xfrm>
            <a:off x="672280" y="944752"/>
            <a:ext cx="3259016" cy="1462692"/>
          </a:xfrm>
        </p:spPr>
        <p:txBody>
          <a:bodyPr>
            <a:normAutofit fontScale="90000"/>
          </a:bodyPr>
          <a:lstStyle/>
          <a:p>
            <a:r>
              <a:rPr lang="en-US" dirty="0">
                <a:solidFill>
                  <a:schemeClr val="bg1">
                    <a:lumMod val="75000"/>
                    <a:lumOff val="25000"/>
                  </a:schemeClr>
                </a:solidFill>
              </a:rPr>
              <a:t>This estimator is the </a:t>
            </a:r>
            <a:r>
              <a:rPr lang="en-US" dirty="0">
                <a:solidFill>
                  <a:srgbClr val="996633"/>
                </a:solidFill>
              </a:rPr>
              <a:t>random effects </a:t>
            </a:r>
            <a:r>
              <a:rPr lang="en-US" dirty="0">
                <a:solidFill>
                  <a:schemeClr val="bg1">
                    <a:lumMod val="75000"/>
                    <a:lumOff val="25000"/>
                  </a:schemeClr>
                </a:solidFill>
              </a:rPr>
              <a:t>estimator</a:t>
            </a:r>
          </a:p>
        </p:txBody>
      </p:sp>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C1C044-918C-4F39-9615-873C33223B6C}"/>
                  </a:ext>
                </a:extLst>
              </p:cNvPr>
              <p:cNvSpPr>
                <a:spLocks noGrp="1"/>
              </p:cNvSpPr>
              <p:nvPr>
                <p:ph idx="1"/>
              </p:nvPr>
            </p:nvSpPr>
            <p:spPr>
              <a:xfrm>
                <a:off x="671513" y="2536031"/>
                <a:ext cx="3123783" cy="3671936"/>
              </a:xfrm>
            </p:spPr>
            <p:txBody>
              <a:bodyPr anchor="t">
                <a:normAutofit/>
              </a:bodyPr>
              <a:lstStyle/>
              <a:p>
                <a:pPr marL="0" indent="0">
                  <a:buNone/>
                </a:pPr>
                <a:r>
                  <a:rPr lang="en-US" dirty="0">
                    <a:solidFill>
                      <a:srgbClr val="996633"/>
                    </a:solidFill>
                  </a:rPr>
                  <a:t>Random Effects is better than Fixed Effects when (and only when) </a:t>
                </a:r>
                <a14:m>
                  <m:oMath xmlns:m="http://schemas.openxmlformats.org/officeDocument/2006/math">
                    <m:r>
                      <m:rPr>
                        <m:sty m:val="p"/>
                      </m:rPr>
                      <a:rPr lang="en-US" b="0" i="0" smtClean="0">
                        <a:solidFill>
                          <a:srgbClr val="996633"/>
                        </a:solidFill>
                        <a:latin typeface="Cambria Math" panose="02040503050406030204" pitchFamily="18" charset="0"/>
                      </a:rPr>
                      <m:t>Cov</m:t>
                    </m:r>
                    <m:d>
                      <m:dPr>
                        <m:ctrlPr>
                          <a:rPr lang="en-US" b="0" i="1" smtClean="0">
                            <a:solidFill>
                              <a:srgbClr val="996633"/>
                            </a:solidFill>
                            <a:latin typeface="Cambria Math" panose="02040503050406030204" pitchFamily="18" charset="0"/>
                          </a:rPr>
                        </m:ctrlPr>
                      </m:dPr>
                      <m:e>
                        <m:sSub>
                          <m:sSubPr>
                            <m:ctrlPr>
                              <a:rPr lang="en-US" b="0" i="1" smtClean="0">
                                <a:solidFill>
                                  <a:srgbClr val="996633"/>
                                </a:solidFill>
                                <a:latin typeface="Cambria Math" panose="02040503050406030204" pitchFamily="18" charset="0"/>
                              </a:rPr>
                            </m:ctrlPr>
                          </m:sSubPr>
                          <m:e>
                            <m:r>
                              <a:rPr lang="en-US" b="0" i="1" smtClean="0">
                                <a:solidFill>
                                  <a:srgbClr val="996633"/>
                                </a:solidFill>
                                <a:latin typeface="Cambria Math" panose="02040503050406030204" pitchFamily="18" charset="0"/>
                              </a:rPr>
                              <m:t>𝑈</m:t>
                            </m:r>
                          </m:e>
                          <m:sub>
                            <m:r>
                              <a:rPr lang="en-US" b="0" i="1" smtClean="0">
                                <a:solidFill>
                                  <a:srgbClr val="996633"/>
                                </a:solidFill>
                                <a:latin typeface="Cambria Math" panose="02040503050406030204" pitchFamily="18" charset="0"/>
                              </a:rPr>
                              <m:t>𝑖</m:t>
                            </m:r>
                          </m:sub>
                        </m:sSub>
                        <m:r>
                          <a:rPr lang="en-US" b="0" i="1" smtClean="0">
                            <a:solidFill>
                              <a:srgbClr val="996633"/>
                            </a:solidFill>
                            <a:latin typeface="Cambria Math" panose="02040503050406030204" pitchFamily="18" charset="0"/>
                          </a:rPr>
                          <m:t>;</m:t>
                        </m:r>
                        <m:sSub>
                          <m:sSubPr>
                            <m:ctrlPr>
                              <a:rPr lang="en-US" b="0" i="1" smtClean="0">
                                <a:solidFill>
                                  <a:srgbClr val="996633"/>
                                </a:solidFill>
                                <a:latin typeface="Cambria Math" panose="02040503050406030204" pitchFamily="18" charset="0"/>
                              </a:rPr>
                            </m:ctrlPr>
                          </m:sSubPr>
                          <m:e>
                            <m:r>
                              <a:rPr lang="en-US" b="0" i="1" smtClean="0">
                                <a:solidFill>
                                  <a:srgbClr val="996633"/>
                                </a:solidFill>
                                <a:latin typeface="Cambria Math" panose="02040503050406030204" pitchFamily="18" charset="0"/>
                              </a:rPr>
                              <m:t>𝑋</m:t>
                            </m:r>
                          </m:e>
                          <m:sub>
                            <m:r>
                              <a:rPr lang="en-US" b="0" i="1" smtClean="0">
                                <a:solidFill>
                                  <a:srgbClr val="996633"/>
                                </a:solidFill>
                                <a:latin typeface="Cambria Math" panose="02040503050406030204" pitchFamily="18" charset="0"/>
                              </a:rPr>
                              <m:t>𝑖𝑡</m:t>
                            </m:r>
                          </m:sub>
                        </m:sSub>
                      </m:e>
                    </m:d>
                    <m:r>
                      <a:rPr lang="en-US" b="0" i="1" smtClean="0">
                        <a:solidFill>
                          <a:srgbClr val="996633"/>
                        </a:solidFill>
                        <a:latin typeface="Cambria Math" panose="02040503050406030204" pitchFamily="18" charset="0"/>
                      </a:rPr>
                      <m:t>=0</m:t>
                    </m:r>
                  </m:oMath>
                </a14:m>
                <a:endParaRPr lang="en-US" dirty="0">
                  <a:solidFill>
                    <a:srgbClr val="996633"/>
                  </a:solidFill>
                </a:endParaRPr>
              </a:p>
            </p:txBody>
          </p:sp>
        </mc:Choice>
        <mc:Fallback xmlns="">
          <p:sp>
            <p:nvSpPr>
              <p:cNvPr id="3" name="Content Placeholder 2">
                <a:extLst>
                  <a:ext uri="{FF2B5EF4-FFF2-40B4-BE49-F238E27FC236}">
                    <a16:creationId xmlns:a16="http://schemas.microsoft.com/office/drawing/2014/main" id="{BAC1C044-918C-4F39-9615-873C33223B6C}"/>
                  </a:ext>
                </a:extLst>
              </p:cNvPr>
              <p:cNvSpPr>
                <a:spLocks noGrp="1" noRot="1" noChangeAspect="1" noMove="1" noResize="1" noEditPoints="1" noAdjustHandles="1" noChangeArrowheads="1" noChangeShapeType="1" noTextEdit="1"/>
              </p:cNvSpPr>
              <p:nvPr>
                <p:ph idx="1"/>
              </p:nvPr>
            </p:nvSpPr>
            <p:spPr>
              <a:xfrm>
                <a:off x="671513" y="2536031"/>
                <a:ext cx="3123783" cy="3671936"/>
              </a:xfrm>
              <a:blipFill>
                <a:blip r:embed="rId2"/>
                <a:stretch>
                  <a:fillRect l="-1170" t="-332"/>
                </a:stretch>
              </a:blipFill>
            </p:spPr>
            <p:txBody>
              <a:bodyPr/>
              <a:lstStyle/>
              <a:p>
                <a:r>
                  <a:rPr lang="en-US">
                    <a:noFill/>
                  </a:rPr>
                  <a:t> </a:t>
                </a:r>
              </a:p>
            </p:txBody>
          </p:sp>
        </mc:Fallback>
      </mc:AlternateContent>
      <p:pic>
        <p:nvPicPr>
          <p:cNvPr id="5122" name="Picture 2" descr="See the source image">
            <a:extLst>
              <a:ext uri="{FF2B5EF4-FFF2-40B4-BE49-F238E27FC236}">
                <a16:creationId xmlns:a16="http://schemas.microsoft.com/office/drawing/2014/main" id="{5A5193A8-BAFA-46FF-AAC4-1BFF4C48A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32"/>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894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r>
              <a:rPr lang="en-US" dirty="0"/>
              <a:t>Start from the general equation of panel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𝐘</m:t>
                          </m:r>
                        </m:e>
                        <m:sub>
                          <m:r>
                            <a:rPr lang="en-US" sz="8000" b="1" i="1" smtClean="0">
                              <a:latin typeface="Cambria Math" panose="02040503050406030204" pitchFamily="18" charset="0"/>
                            </a:rPr>
                            <m:t>𝒊𝒕</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𝐗</m:t>
                          </m:r>
                        </m:e>
                        <m:sub>
                          <m:r>
                            <a:rPr lang="en-US" sz="8000" b="1" i="1" smtClean="0">
                              <a:latin typeface="Cambria Math" panose="02040503050406030204" pitchFamily="18" charset="0"/>
                            </a:rPr>
                            <m:t>𝒊𝒕</m:t>
                          </m:r>
                        </m:sub>
                      </m:sSub>
                      <m:r>
                        <a:rPr lang="en-US" sz="8000" b="1" i="0" smtClean="0">
                          <a:latin typeface="Cambria Math" panose="02040503050406030204" pitchFamily="18" charset="0"/>
                        </a:rPr>
                        <m:t>𝛃</m:t>
                      </m:r>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𝐔</m:t>
                          </m:r>
                        </m:e>
                        <m:sub>
                          <m:r>
                            <a:rPr lang="en-US" sz="8000" b="1" i="0" smtClean="0">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4628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r>
                  <a:rPr lang="en-US" dirty="0"/>
                  <a:t>If we treat this as a usual regression,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I</m:t>
                        </m:r>
                      </m:sub>
                    </m:sSub>
                  </m:oMath>
                </a14:m>
                <a:r>
                  <a:rPr lang="en-US" dirty="0"/>
                  <a:t> will be absorbed in the error term</a:t>
                </a:r>
              </a:p>
            </p:txBody>
          </p:sp>
        </mc:Choice>
        <mc:Fallback xmlns="">
          <p:sp>
            <p:nvSpPr>
              <p:cNvPr id="2" name="Title 1">
                <a:extLst>
                  <a:ext uri="{FF2B5EF4-FFF2-40B4-BE49-F238E27FC236}">
                    <a16:creationId xmlns:a16="http://schemas.microsoft.com/office/drawing/2014/main" id="{1EB7A74A-4C3A-4998-8183-7F16559F0ED7}"/>
                  </a:ext>
                </a:extLst>
              </p:cNvPr>
              <p:cNvSpPr>
                <a:spLocks noGrp="1" noRot="1" noChangeAspect="1" noMove="1" noResize="1" noEditPoints="1" noAdjustHandles="1" noChangeArrowheads="1" noChangeShapeType="1" noTextEdit="1"/>
              </p:cNvSpPr>
              <p:nvPr>
                <p:ph type="title"/>
              </p:nvPr>
            </p:nvSpPr>
            <p:spPr>
              <a:blipFill>
                <a:blip r:embed="rId2"/>
                <a:stretch>
                  <a:fillRect l="-1105" r="-442" b="-14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𝐘</m:t>
                          </m:r>
                        </m:e>
                        <m:sub>
                          <m:r>
                            <a:rPr lang="en-US" sz="8000" b="1" i="1" smtClean="0">
                              <a:latin typeface="Cambria Math" panose="02040503050406030204" pitchFamily="18" charset="0"/>
                            </a:rPr>
                            <m:t>𝒊𝒕</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𝐗</m:t>
                          </m:r>
                        </m:e>
                        <m:sub>
                          <m:r>
                            <a:rPr lang="en-US" sz="8000" b="1" i="1" smtClean="0">
                              <a:latin typeface="Cambria Math" panose="02040503050406030204" pitchFamily="18" charset="0"/>
                            </a:rPr>
                            <m:t>𝒊𝒕</m:t>
                          </m:r>
                        </m:sub>
                      </m:sSub>
                      <m:r>
                        <a:rPr lang="en-US" sz="8000" b="1" i="0" smtClean="0">
                          <a:latin typeface="Cambria Math" panose="02040503050406030204" pitchFamily="18" charset="0"/>
                        </a:rPr>
                        <m:t>𝛃</m:t>
                      </m:r>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0" smtClean="0">
                              <a:latin typeface="Cambria Math" panose="02040503050406030204" pitchFamily="18" charset="0"/>
                            </a:rPr>
                            <m:t>𝐔</m:t>
                          </m:r>
                        </m:e>
                        <m:sub>
                          <m:r>
                            <a:rPr lang="en-US" sz="8000" b="1" i="0" smtClean="0">
                              <a:latin typeface="Cambria Math" panose="02040503050406030204" pitchFamily="18" charset="0"/>
                            </a:rPr>
                            <m:t>𝐢</m:t>
                          </m:r>
                        </m:sub>
                      </m:sSub>
                      <m:r>
                        <a:rPr lang="en-US" sz="8000" b="1" i="1" smtClean="0">
                          <a:latin typeface="Cambria Math" panose="02040503050406030204" pitchFamily="18" charset="0"/>
                        </a:rPr>
                        <m:t>+</m:t>
                      </m:r>
                      <m:sSub>
                        <m:sSubPr>
                          <m:ctrlPr>
                            <a:rPr lang="en-US" sz="8000" b="1" i="1" smtClean="0">
                              <a:latin typeface="Cambria Math" panose="02040503050406030204" pitchFamily="18" charset="0"/>
                            </a:rPr>
                          </m:ctrlPr>
                        </m:sSubPr>
                        <m:e>
                          <m:r>
                            <a:rPr lang="en-US" sz="8000" b="1" i="1" smtClean="0">
                              <a:latin typeface="Cambria Math" panose="02040503050406030204" pitchFamily="18" charset="0"/>
                            </a:rPr>
                            <m:t>𝝐</m:t>
                          </m:r>
                        </m:e>
                        <m:sub>
                          <m:r>
                            <a:rPr lang="en-US" sz="8000" b="1" i="1" smtClean="0">
                              <a:latin typeface="Cambria Math" panose="02040503050406030204" pitchFamily="18" charset="0"/>
                            </a:rPr>
                            <m:t>𝒊𝒕</m:t>
                          </m:r>
                        </m:sub>
                      </m:sSub>
                    </m:oMath>
                  </m:oMathPara>
                </a14:m>
                <a:endParaRPr lang="en-US" sz="8000" b="1"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5A598D-0FB0-4991-8072-A7BAE5EE7682}"/>
                  </a:ext>
                </a:extLst>
              </p:cNvPr>
              <p:cNvSpPr txBox="1"/>
              <p:nvPr/>
            </p:nvSpPr>
            <p:spPr>
              <a:xfrm>
                <a:off x="8014301" y="2979012"/>
                <a:ext cx="2374496" cy="369332"/>
              </a:xfrm>
              <a:prstGeom prst="rect">
                <a:avLst/>
              </a:prstGeom>
              <a:noFill/>
            </p:spPr>
            <p:txBody>
              <a:bodyPr wrap="none" rtlCol="0">
                <a:spAutoFit/>
              </a:bodyPr>
              <a:lstStyle/>
              <a:p>
                <a:r>
                  <a:rPr lang="en-US" dirty="0">
                    <a:solidFill>
                      <a:srgbClr val="FF0000"/>
                    </a:solidFill>
                  </a:rPr>
                  <a:t>Composition Error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𝜈</m:t>
                        </m:r>
                      </m:e>
                      <m:sub>
                        <m:r>
                          <a:rPr lang="en-US" b="0" i="1" smtClean="0">
                            <a:solidFill>
                              <a:srgbClr val="FF0000"/>
                            </a:solidFill>
                            <a:latin typeface="Cambria Math" panose="02040503050406030204" pitchFamily="18" charset="0"/>
                          </a:rPr>
                          <m:t>𝑖𝑡</m:t>
                        </m:r>
                      </m:sub>
                    </m:sSub>
                  </m:oMath>
                </a14:m>
                <a:r>
                  <a:rPr lang="en-US" dirty="0">
                    <a:solidFill>
                      <a:srgbClr val="FF0000"/>
                    </a:solidFill>
                  </a:rPr>
                  <a:t>)</a:t>
                </a:r>
              </a:p>
            </p:txBody>
          </p:sp>
        </mc:Choice>
        <mc:Fallback xmlns="">
          <p:sp>
            <p:nvSpPr>
              <p:cNvPr id="7" name="TextBox 6">
                <a:extLst>
                  <a:ext uri="{FF2B5EF4-FFF2-40B4-BE49-F238E27FC236}">
                    <a16:creationId xmlns:a16="http://schemas.microsoft.com/office/drawing/2014/main" id="{375A598D-0FB0-4991-8072-A7BAE5EE7682}"/>
                  </a:ext>
                </a:extLst>
              </p:cNvPr>
              <p:cNvSpPr txBox="1">
                <a:spLocks noRot="1" noChangeAspect="1" noMove="1" noResize="1" noEditPoints="1" noAdjustHandles="1" noChangeArrowheads="1" noChangeShapeType="1" noTextEdit="1"/>
              </p:cNvSpPr>
              <p:nvPr/>
            </p:nvSpPr>
            <p:spPr>
              <a:xfrm>
                <a:off x="8014301" y="2979012"/>
                <a:ext cx="2374496" cy="369332"/>
              </a:xfrm>
              <a:prstGeom prst="rect">
                <a:avLst/>
              </a:prstGeom>
              <a:blipFill>
                <a:blip r:embed="rId4"/>
                <a:stretch>
                  <a:fillRect l="-2314" t="-10000" r="-1285" b="-2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860963F-FCC6-40EF-AB94-41DD734D77D8}"/>
              </a:ext>
            </a:extLst>
          </p:cNvPr>
          <p:cNvSpPr/>
          <p:nvPr/>
        </p:nvSpPr>
        <p:spPr>
          <a:xfrm>
            <a:off x="7170821" y="3429000"/>
            <a:ext cx="3609474" cy="15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7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A74A-4C3A-4998-8183-7F16559F0ED7}"/>
              </a:ext>
            </a:extLst>
          </p:cNvPr>
          <p:cNvSpPr>
            <a:spLocks noGrp="1"/>
          </p:cNvSpPr>
          <p:nvPr>
            <p:ph type="title"/>
          </p:nvPr>
        </p:nvSpPr>
        <p:spPr/>
        <p:txBody>
          <a:bodyPr/>
          <a:lstStyle/>
          <a:p>
            <a:r>
              <a:rPr lang="en-US" dirty="0"/>
              <a:t>This leads to heteroskedasticity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D75058-E5FE-4129-98E4-91AFEC36145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Cov</m:t>
                      </m:r>
                      <m:d>
                        <m:dPr>
                          <m:ctrlPr>
                            <a:rPr lang="en-US" sz="280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b="0" i="1">
                                  <a:latin typeface="Cambria Math" panose="02040503050406030204" pitchFamily="18" charset="0"/>
                                </a:rPr>
                                <m:t>𝜈</m:t>
                              </m:r>
                            </m:e>
                            <m:sub>
                              <m:r>
                                <a:rPr lang="en-US" sz="2800" b="0" i="1">
                                  <a:latin typeface="Cambria Math" panose="02040503050406030204" pitchFamily="18" charset="0"/>
                                </a:rPr>
                                <m:t>𝑖𝑡</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a:latin typeface="Cambria Math" panose="02040503050406030204" pitchFamily="18" charset="0"/>
                                </a:rPr>
                                <m:t>𝜈</m:t>
                              </m:r>
                            </m:e>
                            <m:sub>
                              <m:r>
                                <a:rPr lang="en-US" sz="2800" b="0" i="1">
                                  <a:latin typeface="Cambria Math" panose="02040503050406030204" pitchFamily="18" charset="0"/>
                                </a:rPr>
                                <m:t>𝑖</m:t>
                              </m:r>
                              <m:r>
                                <a:rPr lang="en-US" sz="2800" b="0" i="1" smtClean="0">
                                  <a:latin typeface="Cambria Math" panose="02040503050406030204" pitchFamily="18" charset="0"/>
                                </a:rPr>
                                <m:t>𝑠</m:t>
                              </m:r>
                            </m:sub>
                          </m:sSub>
                        </m:e>
                      </m:d>
                      <m:r>
                        <a:rPr lang="en-US" sz="2800" b="0" i="1" smtClean="0">
                          <a:latin typeface="Cambria Math" panose="02040503050406030204" pitchFamily="18" charset="0"/>
                        </a:rPr>
                        <m:t>=</m:t>
                      </m:r>
                      <m:r>
                        <m:rPr>
                          <m:sty m:val="p"/>
                        </m:rPr>
                        <a:rPr lang="en-US" sz="2800" b="0" i="1">
                          <a:latin typeface="Cambria Math" panose="02040503050406030204" pitchFamily="18" charset="0"/>
                        </a:rPr>
                        <m:t>Cov</m:t>
                      </m:r>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𝑖𝑡</m:t>
                              </m:r>
                            </m:sub>
                          </m:sSub>
                          <m:r>
                            <a:rPr lang="en-US" sz="2800" b="0" i="1">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𝑖𝑠</m:t>
                              </m:r>
                            </m:sub>
                          </m:sSub>
                          <m:r>
                            <a:rPr lang="en-US" sz="2800" b="0" i="1" smtClean="0">
                              <a:latin typeface="Cambria Math" panose="02040503050406030204" pitchFamily="18" charset="0"/>
                            </a:rPr>
                            <m:t> </m:t>
                          </m:r>
                        </m:e>
                      </m:d>
                      <m:r>
                        <a:rPr lang="en-US" sz="2800" b="0" i="1" smtClean="0">
                          <a:latin typeface="Cambria Math" panose="02040503050406030204" pitchFamily="18" charset="0"/>
                        </a:rPr>
                        <m:t>=</m:t>
                      </m:r>
                      <m:limLow>
                        <m:limLowPr>
                          <m:ctrlPr>
                            <a:rPr lang="en-US" sz="2800" i="1" smtClean="0">
                              <a:latin typeface="Cambria Math" panose="02040503050406030204" pitchFamily="18" charset="0"/>
                            </a:rPr>
                          </m:ctrlPr>
                        </m:limLowPr>
                        <m:e>
                          <m:groupChr>
                            <m:groupChrPr>
                              <m:chr m:val="⏟"/>
                              <m:ctrlPr>
                                <a:rPr lang="en-US" sz="2800" i="1" smtClean="0">
                                  <a:latin typeface="Cambria Math" panose="02040503050406030204" pitchFamily="18" charset="0"/>
                                </a:rPr>
                              </m:ctrlPr>
                            </m:groupChrPr>
                            <m:e>
                              <m:r>
                                <m:rPr>
                                  <m:sty m:val="p"/>
                                </m:rPr>
                                <a:rPr lang="en-US" sz="2800" b="0" i="0">
                                  <a:latin typeface="Cambria Math" panose="02040503050406030204" pitchFamily="18" charset="0"/>
                                </a:rPr>
                                <m:t>Cov</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a:latin typeface="Cambria Math" panose="02040503050406030204" pitchFamily="18" charset="0"/>
                                        </a:rPr>
                                        <m:t>𝑈</m:t>
                                      </m:r>
                                    </m:e>
                                    <m:sub>
                                      <m:r>
                                        <a:rPr lang="en-US" sz="2800" b="0" i="1">
                                          <a:latin typeface="Cambria Math" panose="02040503050406030204" pitchFamily="18" charset="0"/>
                                        </a:rPr>
                                        <m:t>𝑖</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b="0" i="1">
                                          <a:latin typeface="Cambria Math" panose="02040503050406030204" pitchFamily="18" charset="0"/>
                                        </a:rPr>
                                        <m:t>𝑈</m:t>
                                      </m:r>
                                    </m:e>
                                    <m:sub>
                                      <m:r>
                                        <a:rPr lang="en-US" sz="2800" b="0" i="1">
                                          <a:latin typeface="Cambria Math" panose="02040503050406030204" pitchFamily="18" charset="0"/>
                                        </a:rPr>
                                        <m:t>𝑖</m:t>
                                      </m:r>
                                    </m:sub>
                                  </m:sSub>
                                </m:e>
                              </m:d>
                            </m:e>
                          </m:groupChr>
                        </m:e>
                        <m:lim>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𝑈</m:t>
                              </m:r>
                            </m:sub>
                            <m:sup>
                              <m:r>
                                <a:rPr lang="en-US" sz="2800" b="0" i="1" smtClean="0">
                                  <a:latin typeface="Cambria Math" panose="02040503050406030204" pitchFamily="18" charset="0"/>
                                </a:rPr>
                                <m:t>2</m:t>
                              </m:r>
                            </m:sup>
                          </m:sSubSup>
                        </m:lim>
                      </m:limLow>
                      <m:r>
                        <a:rPr lang="en-US" sz="2800" b="0" i="1" smtClean="0">
                          <a:latin typeface="Cambria Math" panose="02040503050406030204" pitchFamily="18" charset="0"/>
                        </a:rPr>
                        <m:t>+</m:t>
                      </m:r>
                      <m:limLow>
                        <m:limLowPr>
                          <m:ctrlPr>
                            <a:rPr lang="en-US" sz="2800" i="1" smtClean="0">
                              <a:latin typeface="Cambria Math" panose="02040503050406030204" pitchFamily="18" charset="0"/>
                            </a:rPr>
                          </m:ctrlPr>
                        </m:limLowPr>
                        <m:e>
                          <m:groupChr>
                            <m:groupChrPr>
                              <m:chr m:val="⏟"/>
                              <m:ctrlPr>
                                <a:rPr lang="en-US" sz="2800" i="1" smtClean="0">
                                  <a:latin typeface="Cambria Math" panose="02040503050406030204" pitchFamily="18" charset="0"/>
                                </a:rPr>
                              </m:ctrlPr>
                            </m:groupChrPr>
                            <m:e>
                              <m:r>
                                <m:rPr>
                                  <m:sty m:val="p"/>
                                </m:rPr>
                                <a:rPr lang="en-US" sz="2800" b="0" i="0">
                                  <a:latin typeface="Cambria Math" panose="02040503050406030204" pitchFamily="18" charset="0"/>
                                </a:rPr>
                                <m:t>Cov</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a:latin typeface="Cambria Math" panose="02040503050406030204" pitchFamily="18" charset="0"/>
                                        </a:rPr>
                                        <m:t>𝑈</m:t>
                                      </m:r>
                                    </m:e>
                                    <m:sub>
                                      <m:r>
                                        <a:rPr lang="en-US" sz="2800" b="0" i="1">
                                          <a:latin typeface="Cambria Math" panose="02040503050406030204" pitchFamily="18" charset="0"/>
                                        </a:rPr>
                                        <m:t>𝑖</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b="0" i="1">
                                          <a:latin typeface="Cambria Math" panose="02040503050406030204" pitchFamily="18" charset="0"/>
                                        </a:rPr>
                                        <m:t>𝜖</m:t>
                                      </m:r>
                                    </m:e>
                                    <m:sub>
                                      <m:r>
                                        <a:rPr lang="en-US" sz="2800" b="0" i="1">
                                          <a:latin typeface="Cambria Math" panose="02040503050406030204" pitchFamily="18" charset="0"/>
                                        </a:rPr>
                                        <m:t>𝑖</m:t>
                                      </m:r>
                                      <m:r>
                                        <a:rPr lang="en-US" sz="2800" b="0" i="1" smtClean="0">
                                          <a:latin typeface="Cambria Math" panose="02040503050406030204" pitchFamily="18" charset="0"/>
                                        </a:rPr>
                                        <m:t>𝑠</m:t>
                                      </m:r>
                                    </m:sub>
                                  </m:sSub>
                                </m:e>
                              </m:d>
                            </m:e>
                          </m:groupChr>
                        </m:e>
                        <m:lim>
                          <m:r>
                            <a:rPr lang="en-US" sz="2800" b="0" i="1" smtClean="0">
                              <a:latin typeface="Cambria Math" panose="02040503050406030204" pitchFamily="18" charset="0"/>
                            </a:rPr>
                            <m:t>0</m:t>
                          </m:r>
                        </m:lim>
                      </m:limLow>
                      <m:r>
                        <a:rPr lang="en-US" sz="2800" b="0" i="1" smtClean="0">
                          <a:latin typeface="Cambria Math" panose="02040503050406030204" pitchFamily="18" charset="0"/>
                        </a:rPr>
                        <m:t>+</m:t>
                      </m:r>
                      <m:limLow>
                        <m:limLowPr>
                          <m:ctrlPr>
                            <a:rPr lang="en-US" sz="2800" i="1" smtClean="0">
                              <a:latin typeface="Cambria Math" panose="02040503050406030204" pitchFamily="18" charset="0"/>
                            </a:rPr>
                          </m:ctrlPr>
                        </m:limLowPr>
                        <m:e>
                          <m:groupChr>
                            <m:groupChrPr>
                              <m:chr m:val="⏟"/>
                              <m:ctrlPr>
                                <a:rPr lang="en-US" sz="2800" i="1" smtClean="0">
                                  <a:latin typeface="Cambria Math" panose="02040503050406030204" pitchFamily="18" charset="0"/>
                                </a:rPr>
                              </m:ctrlPr>
                            </m:groupChrPr>
                            <m:e>
                              <m:r>
                                <m:rPr>
                                  <m:sty m:val="p"/>
                                </m:rPr>
                                <a:rPr lang="en-US" sz="2800" b="0" i="0">
                                  <a:latin typeface="Cambria Math" panose="02040503050406030204" pitchFamily="18" charset="0"/>
                                </a:rPr>
                                <m:t>Cov</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a:latin typeface="Cambria Math" panose="02040503050406030204" pitchFamily="18" charset="0"/>
                                        </a:rPr>
                                        <m:t>𝜖</m:t>
                                      </m:r>
                                    </m:e>
                                    <m:sub>
                                      <m:r>
                                        <a:rPr lang="en-US" sz="2800" b="0" i="1">
                                          <a:latin typeface="Cambria Math" panose="02040503050406030204" pitchFamily="18" charset="0"/>
                                        </a:rPr>
                                        <m:t>𝑖𝑡</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b="0" i="1">
                                          <a:latin typeface="Cambria Math" panose="02040503050406030204" pitchFamily="18" charset="0"/>
                                        </a:rPr>
                                        <m:t>𝑈</m:t>
                                      </m:r>
                                    </m:e>
                                    <m:sub>
                                      <m:r>
                                        <a:rPr lang="en-US" sz="2800" b="0" i="1">
                                          <a:latin typeface="Cambria Math" panose="02040503050406030204" pitchFamily="18" charset="0"/>
                                        </a:rPr>
                                        <m:t>𝑖</m:t>
                                      </m:r>
                                    </m:sub>
                                  </m:sSub>
                                </m:e>
                              </m:d>
                            </m:e>
                          </m:groupChr>
                        </m:e>
                        <m:lim>
                          <m:r>
                            <a:rPr lang="en-US" sz="2800" b="0" i="1" smtClean="0">
                              <a:latin typeface="Cambria Math" panose="02040503050406030204" pitchFamily="18" charset="0"/>
                            </a:rPr>
                            <m:t>0</m:t>
                          </m:r>
                        </m:lim>
                      </m:limLow>
                      <m:r>
                        <a:rPr lang="en-US" sz="2800" b="0" i="1" smtClean="0">
                          <a:latin typeface="Cambria Math" panose="02040503050406030204" pitchFamily="18" charset="0"/>
                        </a:rPr>
                        <m:t>+</m:t>
                      </m:r>
                      <m:limLow>
                        <m:limLowPr>
                          <m:ctrlPr>
                            <a:rPr lang="en-US" sz="2800" i="1" smtClean="0">
                              <a:latin typeface="Cambria Math" panose="02040503050406030204" pitchFamily="18" charset="0"/>
                            </a:rPr>
                          </m:ctrlPr>
                        </m:limLowPr>
                        <m:e>
                          <m:groupChr>
                            <m:groupChrPr>
                              <m:chr m:val="⏟"/>
                              <m:ctrlPr>
                                <a:rPr lang="en-US" sz="2800" i="1" smtClean="0">
                                  <a:latin typeface="Cambria Math" panose="02040503050406030204" pitchFamily="18" charset="0"/>
                                </a:rPr>
                              </m:ctrlPr>
                            </m:groupChrPr>
                            <m:e>
                              <m:r>
                                <m:rPr>
                                  <m:sty m:val="p"/>
                                </m:rPr>
                                <a:rPr lang="en-US" sz="2800" b="0" i="0" smtClean="0">
                                  <a:latin typeface="Cambria Math" panose="02040503050406030204" pitchFamily="18" charset="0"/>
                                </a:rPr>
                                <m:t>Cov</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a:latin typeface="Cambria Math" panose="02040503050406030204" pitchFamily="18" charset="0"/>
                                        </a:rPr>
                                        <m:t>𝜖</m:t>
                                      </m:r>
                                    </m:e>
                                    <m:sub>
                                      <m:r>
                                        <a:rPr lang="en-US" sz="2800" b="0" i="1">
                                          <a:latin typeface="Cambria Math" panose="02040503050406030204" pitchFamily="18" charset="0"/>
                                        </a:rPr>
                                        <m:t>𝑖𝑡</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b="0" i="1">
                                          <a:latin typeface="Cambria Math" panose="02040503050406030204" pitchFamily="18" charset="0"/>
                                        </a:rPr>
                                        <m:t>𝜖</m:t>
                                      </m:r>
                                    </m:e>
                                    <m:sub>
                                      <m:r>
                                        <a:rPr lang="en-US" sz="2800" b="0" i="1">
                                          <a:latin typeface="Cambria Math" panose="02040503050406030204" pitchFamily="18" charset="0"/>
                                        </a:rPr>
                                        <m:t>𝑖</m:t>
                                      </m:r>
                                      <m:r>
                                        <a:rPr lang="en-US" sz="2800" b="0" i="1" smtClean="0">
                                          <a:latin typeface="Cambria Math" panose="02040503050406030204" pitchFamily="18" charset="0"/>
                                        </a:rPr>
                                        <m:t>𝑠</m:t>
                                      </m:r>
                                    </m:sub>
                                  </m:sSub>
                                </m:e>
                              </m:d>
                            </m:e>
                          </m:groupChr>
                        </m:e>
                        <m:lim>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𝜖</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𝕀</m:t>
                          </m:r>
                          <m:d>
                            <m:dPr>
                              <m:ctrlPr>
                                <a:rPr lang="en-US"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𝑠</m:t>
                              </m:r>
                            </m:e>
                          </m:d>
                        </m:lim>
                      </m:limLow>
                    </m:oMath>
                    <m:oMath xmlns:m="http://schemas.openxmlformats.org/officeDocument/2006/math">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𝑈</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𝜖</m:t>
                                    </m:r>
                                  </m:sub>
                                  <m:sup>
                                    <m:r>
                                      <a:rPr lang="en-US" sz="2800" b="0" i="1" smtClean="0">
                                        <a:latin typeface="Cambria Math" panose="02040503050406030204" pitchFamily="18" charset="0"/>
                                      </a:rPr>
                                      <m:t>2</m:t>
                                    </m:r>
                                  </m:sup>
                                </m:sSubSup>
                              </m:e>
                              <m:e>
                                <m:r>
                                  <m:rPr>
                                    <m:sty m:val="p"/>
                                  </m:rPr>
                                  <a:rPr lang="en-US" sz="2800" b="0" i="0" smtClean="0">
                                    <a:latin typeface="Cambria Math" panose="02040503050406030204" pitchFamily="18" charset="0"/>
                                  </a:rPr>
                                  <m:t>if</m:t>
                                </m:r>
                              </m:e>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𝑠</m:t>
                                </m:r>
                              </m:e>
                            </m:mr>
                            <m:mr>
                              <m:e>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𝜎</m:t>
                                    </m:r>
                                  </m:e>
                                  <m:sub>
                                    <m:r>
                                      <a:rPr lang="en-US" sz="2800" b="0" i="1" smtClean="0">
                                        <a:latin typeface="Cambria Math" panose="02040503050406030204" pitchFamily="18" charset="0"/>
                                      </a:rPr>
                                      <m:t>𝑈</m:t>
                                    </m:r>
                                  </m:sub>
                                  <m:sup>
                                    <m:r>
                                      <a:rPr lang="en-US" sz="2800" b="0" i="1" smtClean="0">
                                        <a:latin typeface="Cambria Math" panose="02040503050406030204" pitchFamily="18" charset="0"/>
                                      </a:rPr>
                                      <m:t>2</m:t>
                                    </m:r>
                                  </m:sup>
                                </m:sSubSup>
                              </m:e>
                              <m:e>
                                <m:r>
                                  <m:rPr>
                                    <m:sty m:val="p"/>
                                  </m:rPr>
                                  <a:rPr lang="en-US" sz="2800" b="0" i="0" smtClean="0">
                                    <a:latin typeface="Cambria Math" panose="02040503050406030204" pitchFamily="18" charset="0"/>
                                  </a:rPr>
                                  <m:t>if</m:t>
                                </m:r>
                              </m:e>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𝑠</m:t>
                                </m:r>
                              </m:e>
                            </m:mr>
                          </m:m>
                        </m:e>
                      </m:d>
                    </m:oMath>
                  </m:oMathPara>
                </a14:m>
                <a:endParaRPr lang="en-US" sz="7200" dirty="0"/>
              </a:p>
            </p:txBody>
          </p:sp>
        </mc:Choice>
        <mc:Fallback xmlns="">
          <p:sp>
            <p:nvSpPr>
              <p:cNvPr id="3" name="Content Placeholder 2">
                <a:extLst>
                  <a:ext uri="{FF2B5EF4-FFF2-40B4-BE49-F238E27FC236}">
                    <a16:creationId xmlns:a16="http://schemas.microsoft.com/office/drawing/2014/main" id="{CAD75058-E5FE-4129-98E4-91AFEC36145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787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BCABEE-6E9E-4984-9E83-0440CDB21B11}"/>
              </a:ext>
            </a:extLst>
          </p:cNvPr>
          <p:cNvSpPr>
            <a:spLocks noGrp="1"/>
          </p:cNvSpPr>
          <p:nvPr>
            <p:ph type="title"/>
          </p:nvPr>
        </p:nvSpPr>
        <p:spPr>
          <a:xfrm>
            <a:off x="601255" y="702155"/>
            <a:ext cx="3409783" cy="1300365"/>
          </a:xfrm>
        </p:spPr>
        <p:txBody>
          <a:bodyPr>
            <a:noAutofit/>
          </a:bodyPr>
          <a:lstStyle/>
          <a:p>
            <a:r>
              <a:rPr lang="en-US" sz="2000" dirty="0">
                <a:solidFill>
                  <a:srgbClr val="FFFFFF"/>
                </a:solidFill>
              </a:rPr>
              <a:t>there are traditional ways of dealing with heteroskedasticity. Why not use them?</a:t>
            </a:r>
          </a:p>
        </p:txBody>
      </p:sp>
      <p:sp>
        <p:nvSpPr>
          <p:cNvPr id="3" name="Content Placeholder 2">
            <a:extLst>
              <a:ext uri="{FF2B5EF4-FFF2-40B4-BE49-F238E27FC236}">
                <a16:creationId xmlns:a16="http://schemas.microsoft.com/office/drawing/2014/main" id="{AC1B4D58-BBD2-4C1A-BE6A-DE7C8D05679C}"/>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Rather than treating this as a problem of  unobserved heterogeneity, we can simply treat this as a problem of heteroskedasticity!</a:t>
            </a:r>
          </a:p>
        </p:txBody>
      </p:sp>
      <p:pic>
        <p:nvPicPr>
          <p:cNvPr id="6146" name="Picture 2" descr="See the source image">
            <a:extLst>
              <a:ext uri="{FF2B5EF4-FFF2-40B4-BE49-F238E27FC236}">
                <a16:creationId xmlns:a16="http://schemas.microsoft.com/office/drawing/2014/main" id="{A4D56D85-C26A-4650-9BB9-21839B203B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3830" y="936141"/>
            <a:ext cx="4968305"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484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299</TotalTime>
  <Words>961</Words>
  <Application>Microsoft Office PowerPoint</Application>
  <PresentationFormat>Widescreen</PresentationFormat>
  <Paragraphs>86</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Bradley Hand ITC</vt:lpstr>
      <vt:lpstr>Calibri</vt:lpstr>
      <vt:lpstr>Cambria Math</vt:lpstr>
      <vt:lpstr>Franklin Gothic Book</vt:lpstr>
      <vt:lpstr>Franklin Gothic Demi</vt:lpstr>
      <vt:lpstr>Wingdings 2</vt:lpstr>
      <vt:lpstr>DividendVTI</vt:lpstr>
      <vt:lpstr>Random effects</vt:lpstr>
      <vt:lpstr>I         fixed effects, but…</vt:lpstr>
      <vt:lpstr>When Cov(U_i;X_it )=0, it’s possible to find another estimate for β that’s also unbiased but has a smaller variance</vt:lpstr>
      <vt:lpstr>Competitive, heh?</vt:lpstr>
      <vt:lpstr>This estimator is the random effects estimator</vt:lpstr>
      <vt:lpstr>Start from the general equation of panel data</vt:lpstr>
      <vt:lpstr>If we treat this as a usual regression, U_I will be absorbed in the error term</vt:lpstr>
      <vt:lpstr>This leads to heteroskedasticity</vt:lpstr>
      <vt:lpstr>there are traditional ways of dealing with heteroskedasticity. Why not use them?</vt:lpstr>
      <vt:lpstr>Let’s do it!</vt:lpstr>
      <vt:lpstr>OLS refresher</vt:lpstr>
      <vt:lpstr>OLS refresher</vt:lpstr>
      <vt:lpstr>Proof</vt:lpstr>
      <vt:lpstr>OLS in a new way</vt:lpstr>
      <vt:lpstr>Generalized least squares (GLS) regression</vt:lpstr>
      <vt:lpstr>Covariance matrix of the composition error</vt:lpstr>
      <vt:lpstr>The random effects model</vt:lpstr>
      <vt:lpstr>Solution to the gls problem</vt:lpstr>
      <vt:lpstr>Solution to the gls problem</vt:lpstr>
      <vt:lpstr>special cases of the GLS equations</vt:lpstr>
      <vt:lpstr>Generalized least squares (GLS) regression</vt:lpstr>
      <vt:lpstr>A problem with GLS is that  Ω is unknown!</vt:lpstr>
      <vt:lpstr>Feasible Generalized Least Squares</vt:lpstr>
      <vt:lpstr>Is investment determined by company value?  The Grunfeld dataset</vt:lpstr>
      <vt:lpstr>What’s “Random” in Random effects?</vt:lpstr>
      <vt:lpstr>What’s in a name? That which we call a rose  by any other name would smell as sweet!</vt:lpstr>
      <vt:lpstr>PowerPoint Presentation</vt:lpstr>
      <vt:lpstr>PowerPoint Presentation</vt:lpstr>
      <vt:lpstr>Fixed effects or random effects?</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effects</dc:title>
  <dc:creator>Felipe Buchbinder</dc:creator>
  <cp:lastModifiedBy>Felipe Buchbinder</cp:lastModifiedBy>
  <cp:revision>14</cp:revision>
  <dcterms:created xsi:type="dcterms:W3CDTF">2022-05-01T23:16:43Z</dcterms:created>
  <dcterms:modified xsi:type="dcterms:W3CDTF">2022-08-09T04:08:19Z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